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7" r:id="rId3"/>
    <p:sldId id="328" r:id="rId4"/>
    <p:sldId id="282" r:id="rId5"/>
    <p:sldId id="317" r:id="rId6"/>
    <p:sldId id="283" r:id="rId7"/>
    <p:sldId id="284" r:id="rId8"/>
    <p:sldId id="286" r:id="rId9"/>
    <p:sldId id="318" r:id="rId10"/>
    <p:sldId id="287" r:id="rId11"/>
    <p:sldId id="319" r:id="rId12"/>
    <p:sldId id="288" r:id="rId13"/>
    <p:sldId id="302" r:id="rId14"/>
    <p:sldId id="320" r:id="rId15"/>
    <p:sldId id="321" r:id="rId16"/>
    <p:sldId id="333" r:id="rId17"/>
    <p:sldId id="290" r:id="rId18"/>
    <p:sldId id="311" r:id="rId19"/>
    <p:sldId id="322" r:id="rId20"/>
    <p:sldId id="312" r:id="rId21"/>
    <p:sldId id="323" r:id="rId22"/>
    <p:sldId id="313" r:id="rId23"/>
    <p:sldId id="324" r:id="rId24"/>
    <p:sldId id="329" r:id="rId25"/>
    <p:sldId id="314" r:id="rId26"/>
    <p:sldId id="325" r:id="rId27"/>
    <p:sldId id="299" r:id="rId28"/>
    <p:sldId id="326" r:id="rId29"/>
    <p:sldId id="304" r:id="rId30"/>
    <p:sldId id="315" r:id="rId31"/>
    <p:sldId id="308" r:id="rId32"/>
    <p:sldId id="316" r:id="rId33"/>
    <p:sldId id="307" r:id="rId34"/>
    <p:sldId id="310" r:id="rId35"/>
    <p:sldId id="330" r:id="rId36"/>
    <p:sldId id="331" r:id="rId37"/>
    <p:sldId id="332" r:id="rId38"/>
    <p:sldId id="334" r:id="rId39"/>
    <p:sldId id="335" r:id="rId40"/>
    <p:sldId id="336" r:id="rId41"/>
    <p:sldId id="309" r:id="rId42"/>
    <p:sldId id="281"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60"/>
  </p:normalViewPr>
  <p:slideViewPr>
    <p:cSldViewPr snapToGrid="0">
      <p:cViewPr varScale="1">
        <p:scale>
          <a:sx n="85" d="100"/>
          <a:sy n="85" d="100"/>
        </p:scale>
        <p:origin x="547"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图片包含 建筑物, 墙壁, 室内&#10;&#10;已生成高可信度的说明">
            <a:extLst>
              <a:ext uri="{FF2B5EF4-FFF2-40B4-BE49-F238E27FC236}">
                <a16:creationId xmlns:a16="http://schemas.microsoft.com/office/drawing/2014/main" id="{05A6A9D6-CC9C-4B8B-951D-61813A26E1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36895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31C19-6C70-4359-AEC3-03D9DB7E3C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9600E6-3C48-4B64-894B-76D11942FDA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4102A7-0E20-4807-9694-26C01B0BDDF3}"/>
              </a:ext>
            </a:extLst>
          </p:cNvPr>
          <p:cNvSpPr>
            <a:spLocks noGrp="1"/>
          </p:cNvSpPr>
          <p:nvPr>
            <p:ph type="dt" sz="half" idx="10"/>
          </p:nvPr>
        </p:nvSpPr>
        <p:spPr/>
        <p:txBody>
          <a:bodyPr/>
          <a:lstStyle/>
          <a:p>
            <a:fld id="{271ED00F-3310-45D0-9DFE-4C8423ECACDF}"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142A82BB-DAA0-4346-A3BE-F3BE23A566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79DAF2-1566-4292-A9AE-905A048B29CC}"/>
              </a:ext>
            </a:extLst>
          </p:cNvPr>
          <p:cNvSpPr>
            <a:spLocks noGrp="1"/>
          </p:cNvSpPr>
          <p:nvPr>
            <p:ph type="sldNum" sz="quarter" idx="12"/>
          </p:nvPr>
        </p:nvSpPr>
        <p:spPr/>
        <p:txBody>
          <a:body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4063042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AC6326D-8B2A-4199-94B2-0D6100EDCF1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DA4E82-0012-46F2-BA3D-2AA66C57EFB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4B85CC7-BAE9-4498-89A6-919BF372094D}"/>
              </a:ext>
            </a:extLst>
          </p:cNvPr>
          <p:cNvSpPr>
            <a:spLocks noGrp="1"/>
          </p:cNvSpPr>
          <p:nvPr>
            <p:ph type="dt" sz="half" idx="10"/>
          </p:nvPr>
        </p:nvSpPr>
        <p:spPr/>
        <p:txBody>
          <a:bodyPr/>
          <a:lstStyle/>
          <a:p>
            <a:fld id="{271ED00F-3310-45D0-9DFE-4C8423ECACDF}"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2D68313E-62FA-43A8-AB63-EF89DDB8C0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69C983-58DF-4C14-AC8A-3831C4305825}"/>
              </a:ext>
            </a:extLst>
          </p:cNvPr>
          <p:cNvSpPr>
            <a:spLocks noGrp="1"/>
          </p:cNvSpPr>
          <p:nvPr>
            <p:ph type="sldNum" sz="quarter" idx="12"/>
          </p:nvPr>
        </p:nvSpPr>
        <p:spPr/>
        <p:txBody>
          <a:body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2026567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descr="图片包含 文字, 白板&#10;&#10;已生成极高可信度的说明">
            <a:extLst>
              <a:ext uri="{FF2B5EF4-FFF2-40B4-BE49-F238E27FC236}">
                <a16:creationId xmlns:a16="http://schemas.microsoft.com/office/drawing/2014/main" id="{768030DD-EBB4-4E10-9F07-3512123C97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直接连接符 9">
            <a:extLst>
              <a:ext uri="{FF2B5EF4-FFF2-40B4-BE49-F238E27FC236}">
                <a16:creationId xmlns:a16="http://schemas.microsoft.com/office/drawing/2014/main" id="{614AEC90-78BB-4AFB-8D55-CAE2AE995361}"/>
              </a:ext>
            </a:extLst>
          </p:cNvPr>
          <p:cNvCxnSpPr/>
          <p:nvPr userDrawn="1"/>
        </p:nvCxnSpPr>
        <p:spPr>
          <a:xfrm>
            <a:off x="1400175" y="495300"/>
            <a:ext cx="3086100" cy="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E0C11DE7-C8F2-4CD1-A54B-8D5FE747D971}"/>
              </a:ext>
            </a:extLst>
          </p:cNvPr>
          <p:cNvCxnSpPr/>
          <p:nvPr userDrawn="1"/>
        </p:nvCxnSpPr>
        <p:spPr>
          <a:xfrm>
            <a:off x="7448550" y="485775"/>
            <a:ext cx="3086100" cy="0"/>
          </a:xfrm>
          <a:prstGeom prst="line">
            <a:avLst/>
          </a:prstGeom>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E70FAF41-3442-400F-A5D3-3928A864CDCD}"/>
              </a:ext>
            </a:extLst>
          </p:cNvPr>
          <p:cNvSpPr/>
          <p:nvPr userDrawn="1"/>
        </p:nvSpPr>
        <p:spPr>
          <a:xfrm>
            <a:off x="4830484" y="264467"/>
            <a:ext cx="2593980" cy="461665"/>
          </a:xfrm>
          <a:prstGeom prst="rect">
            <a:avLst/>
          </a:prstGeom>
        </p:spPr>
        <p:txBody>
          <a:bodyPr wrap="none">
            <a:spAutoFit/>
          </a:bodyPr>
          <a:lstStyle/>
          <a:p>
            <a:r>
              <a:rPr lang="zh-CN" altLang="en-US" sz="2400" b="1" dirty="0">
                <a:solidFill>
                  <a:schemeClr val="tx1">
                    <a:lumMod val="65000"/>
                    <a:lumOff val="35000"/>
                  </a:schemeClr>
                </a:solidFill>
              </a:rPr>
              <a:t>请输入你的题目   </a:t>
            </a:r>
          </a:p>
        </p:txBody>
      </p:sp>
    </p:spTree>
    <p:extLst>
      <p:ext uri="{BB962C8B-B14F-4D97-AF65-F5344CB8AC3E}">
        <p14:creationId xmlns:p14="http://schemas.microsoft.com/office/powerpoint/2010/main" val="3460903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strVal val="#ppt_w*0.7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animEffect transition="in" filter="fade">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99AF3-5A39-4391-82D3-50C7EE6A53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A94221-4D89-45DE-B213-9B78498C7A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5A9A63A-2DA3-4B9E-9A38-3440C2C0C458}"/>
              </a:ext>
            </a:extLst>
          </p:cNvPr>
          <p:cNvSpPr>
            <a:spLocks noGrp="1"/>
          </p:cNvSpPr>
          <p:nvPr>
            <p:ph type="dt" sz="half" idx="10"/>
          </p:nvPr>
        </p:nvSpPr>
        <p:spPr/>
        <p:txBody>
          <a:bodyPr/>
          <a:lstStyle/>
          <a:p>
            <a:fld id="{271ED00F-3310-45D0-9DFE-4C8423ECACDF}"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97B445FE-D7DA-4AC4-9613-AC9C9943FB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F67E4A-87FD-4A42-B38C-DDD546FEDDC1}"/>
              </a:ext>
            </a:extLst>
          </p:cNvPr>
          <p:cNvSpPr>
            <a:spLocks noGrp="1"/>
          </p:cNvSpPr>
          <p:nvPr>
            <p:ph type="sldNum" sz="quarter" idx="12"/>
          </p:nvPr>
        </p:nvSpPr>
        <p:spPr/>
        <p:txBody>
          <a:body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2806694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CD3092-E11B-4D31-9166-D4A04A67B9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62C3B4-30DF-4CF6-8E89-47882528243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9F1C91E-E21C-4FE4-BE7F-80EC6DE809D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90B78B4-C0CC-4806-95FE-4E61C555CE99}"/>
              </a:ext>
            </a:extLst>
          </p:cNvPr>
          <p:cNvSpPr>
            <a:spLocks noGrp="1"/>
          </p:cNvSpPr>
          <p:nvPr>
            <p:ph type="dt" sz="half" idx="10"/>
          </p:nvPr>
        </p:nvSpPr>
        <p:spPr/>
        <p:txBody>
          <a:bodyPr/>
          <a:lstStyle/>
          <a:p>
            <a:fld id="{271ED00F-3310-45D0-9DFE-4C8423ECACDF}" type="datetimeFigureOut">
              <a:rPr lang="zh-CN" altLang="en-US" smtClean="0"/>
              <a:t>2022/1/11</a:t>
            </a:fld>
            <a:endParaRPr lang="zh-CN" altLang="en-US"/>
          </a:p>
        </p:txBody>
      </p:sp>
      <p:sp>
        <p:nvSpPr>
          <p:cNvPr id="6" name="页脚占位符 5">
            <a:extLst>
              <a:ext uri="{FF2B5EF4-FFF2-40B4-BE49-F238E27FC236}">
                <a16:creationId xmlns:a16="http://schemas.microsoft.com/office/drawing/2014/main" id="{524A7B42-1B64-4B5C-A52D-5312DD09A6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D1A37D-D7FF-4DA6-A03B-9A1821365F22}"/>
              </a:ext>
            </a:extLst>
          </p:cNvPr>
          <p:cNvSpPr>
            <a:spLocks noGrp="1"/>
          </p:cNvSpPr>
          <p:nvPr>
            <p:ph type="sldNum" sz="quarter" idx="12"/>
          </p:nvPr>
        </p:nvSpPr>
        <p:spPr/>
        <p:txBody>
          <a:body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2512182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AE7A7-FFFC-4717-9FDB-14E2F459223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4BE997B-A997-4B3D-B5B1-F594F01C0C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D13F6CC-9166-4E6A-A9CB-3B41817C8AF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3462762-6A45-44FC-A4F2-F3C3B4B23E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E3489A5-800C-4FD4-A586-81C1C9BF6EB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DBEC46C-DA66-4BDA-BCC3-A709A998D963}"/>
              </a:ext>
            </a:extLst>
          </p:cNvPr>
          <p:cNvSpPr>
            <a:spLocks noGrp="1"/>
          </p:cNvSpPr>
          <p:nvPr>
            <p:ph type="dt" sz="half" idx="10"/>
          </p:nvPr>
        </p:nvSpPr>
        <p:spPr/>
        <p:txBody>
          <a:bodyPr/>
          <a:lstStyle/>
          <a:p>
            <a:fld id="{271ED00F-3310-45D0-9DFE-4C8423ECACDF}" type="datetimeFigureOut">
              <a:rPr lang="zh-CN" altLang="en-US" smtClean="0"/>
              <a:t>2022/1/11</a:t>
            </a:fld>
            <a:endParaRPr lang="zh-CN" altLang="en-US"/>
          </a:p>
        </p:txBody>
      </p:sp>
      <p:sp>
        <p:nvSpPr>
          <p:cNvPr id="8" name="页脚占位符 7">
            <a:extLst>
              <a:ext uri="{FF2B5EF4-FFF2-40B4-BE49-F238E27FC236}">
                <a16:creationId xmlns:a16="http://schemas.microsoft.com/office/drawing/2014/main" id="{B3A9C441-D7B3-4FBA-B282-71DB519A946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0A6295-6338-4A17-95C2-2D93A3580685}"/>
              </a:ext>
            </a:extLst>
          </p:cNvPr>
          <p:cNvSpPr>
            <a:spLocks noGrp="1"/>
          </p:cNvSpPr>
          <p:nvPr>
            <p:ph type="sldNum" sz="quarter" idx="12"/>
          </p:nvPr>
        </p:nvSpPr>
        <p:spPr/>
        <p:txBody>
          <a:body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3000311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49D2F-220E-4725-AB46-D76093B4526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12C830-9909-4AF5-97AD-5D358D3AAC1E}"/>
              </a:ext>
            </a:extLst>
          </p:cNvPr>
          <p:cNvSpPr>
            <a:spLocks noGrp="1"/>
          </p:cNvSpPr>
          <p:nvPr>
            <p:ph type="dt" sz="half" idx="10"/>
          </p:nvPr>
        </p:nvSpPr>
        <p:spPr/>
        <p:txBody>
          <a:bodyPr/>
          <a:lstStyle/>
          <a:p>
            <a:fld id="{271ED00F-3310-45D0-9DFE-4C8423ECACDF}" type="datetimeFigureOut">
              <a:rPr lang="zh-CN" altLang="en-US" smtClean="0"/>
              <a:t>2022/1/11</a:t>
            </a:fld>
            <a:endParaRPr lang="zh-CN" altLang="en-US"/>
          </a:p>
        </p:txBody>
      </p:sp>
      <p:sp>
        <p:nvSpPr>
          <p:cNvPr id="4" name="页脚占位符 3">
            <a:extLst>
              <a:ext uri="{FF2B5EF4-FFF2-40B4-BE49-F238E27FC236}">
                <a16:creationId xmlns:a16="http://schemas.microsoft.com/office/drawing/2014/main" id="{296C862C-752B-4226-B158-4CC67575E35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5592FDA-3950-4814-A336-14BDC73C48A8}"/>
              </a:ext>
            </a:extLst>
          </p:cNvPr>
          <p:cNvSpPr>
            <a:spLocks noGrp="1"/>
          </p:cNvSpPr>
          <p:nvPr>
            <p:ph type="sldNum" sz="quarter" idx="12"/>
          </p:nvPr>
        </p:nvSpPr>
        <p:spPr/>
        <p:txBody>
          <a:body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1305868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186BE1-101B-42B7-9899-BA6575B66272}"/>
              </a:ext>
            </a:extLst>
          </p:cNvPr>
          <p:cNvSpPr>
            <a:spLocks noGrp="1"/>
          </p:cNvSpPr>
          <p:nvPr>
            <p:ph type="dt" sz="half" idx="10"/>
          </p:nvPr>
        </p:nvSpPr>
        <p:spPr/>
        <p:txBody>
          <a:bodyPr/>
          <a:lstStyle/>
          <a:p>
            <a:fld id="{271ED00F-3310-45D0-9DFE-4C8423ECACDF}" type="datetimeFigureOut">
              <a:rPr lang="zh-CN" altLang="en-US" smtClean="0"/>
              <a:t>2022/1/11</a:t>
            </a:fld>
            <a:endParaRPr lang="zh-CN" altLang="en-US"/>
          </a:p>
        </p:txBody>
      </p:sp>
      <p:sp>
        <p:nvSpPr>
          <p:cNvPr id="3" name="页脚占位符 2">
            <a:extLst>
              <a:ext uri="{FF2B5EF4-FFF2-40B4-BE49-F238E27FC236}">
                <a16:creationId xmlns:a16="http://schemas.microsoft.com/office/drawing/2014/main" id="{77EDC133-DDFB-48C0-B302-DE41AAB49D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C98EB2-E07C-43B0-B5AF-465D88EE6C58}"/>
              </a:ext>
            </a:extLst>
          </p:cNvPr>
          <p:cNvSpPr>
            <a:spLocks noGrp="1"/>
          </p:cNvSpPr>
          <p:nvPr>
            <p:ph type="sldNum" sz="quarter" idx="12"/>
          </p:nvPr>
        </p:nvSpPr>
        <p:spPr/>
        <p:txBody>
          <a:body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3200979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9F4ABF-7147-484C-A164-0B39967A96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CBE387-F351-4224-A046-C57ECBEF20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346EA67-0029-4239-ACEF-8B404DDEB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B0D2574-711B-46FE-8843-5658AB7A3CAC}"/>
              </a:ext>
            </a:extLst>
          </p:cNvPr>
          <p:cNvSpPr>
            <a:spLocks noGrp="1"/>
          </p:cNvSpPr>
          <p:nvPr>
            <p:ph type="dt" sz="half" idx="10"/>
          </p:nvPr>
        </p:nvSpPr>
        <p:spPr/>
        <p:txBody>
          <a:bodyPr/>
          <a:lstStyle/>
          <a:p>
            <a:fld id="{271ED00F-3310-45D0-9DFE-4C8423ECACDF}" type="datetimeFigureOut">
              <a:rPr lang="zh-CN" altLang="en-US" smtClean="0"/>
              <a:t>2022/1/11</a:t>
            </a:fld>
            <a:endParaRPr lang="zh-CN" altLang="en-US"/>
          </a:p>
        </p:txBody>
      </p:sp>
      <p:sp>
        <p:nvSpPr>
          <p:cNvPr id="6" name="页脚占位符 5">
            <a:extLst>
              <a:ext uri="{FF2B5EF4-FFF2-40B4-BE49-F238E27FC236}">
                <a16:creationId xmlns:a16="http://schemas.microsoft.com/office/drawing/2014/main" id="{611B46EF-57B1-4A81-A18F-CAE59063AD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7DBDDC-8FC8-4E8E-A6CA-6CABD43ECA74}"/>
              </a:ext>
            </a:extLst>
          </p:cNvPr>
          <p:cNvSpPr>
            <a:spLocks noGrp="1"/>
          </p:cNvSpPr>
          <p:nvPr>
            <p:ph type="sldNum" sz="quarter" idx="12"/>
          </p:nvPr>
        </p:nvSpPr>
        <p:spPr/>
        <p:txBody>
          <a:body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3856996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A5BD5D-1D87-4523-9088-097DC92109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590AF1-E6F0-4AF6-A44C-755661D26C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5F7323-DBA7-4F40-8CFC-5EC3C5061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B315798-DA18-4E99-B225-028ECF34B6B3}"/>
              </a:ext>
            </a:extLst>
          </p:cNvPr>
          <p:cNvSpPr>
            <a:spLocks noGrp="1"/>
          </p:cNvSpPr>
          <p:nvPr>
            <p:ph type="dt" sz="half" idx="10"/>
          </p:nvPr>
        </p:nvSpPr>
        <p:spPr/>
        <p:txBody>
          <a:bodyPr/>
          <a:lstStyle/>
          <a:p>
            <a:fld id="{271ED00F-3310-45D0-9DFE-4C8423ECACDF}" type="datetimeFigureOut">
              <a:rPr lang="zh-CN" altLang="en-US" smtClean="0"/>
              <a:t>2022/1/11</a:t>
            </a:fld>
            <a:endParaRPr lang="zh-CN" altLang="en-US"/>
          </a:p>
        </p:txBody>
      </p:sp>
      <p:sp>
        <p:nvSpPr>
          <p:cNvPr id="6" name="页脚占位符 5">
            <a:extLst>
              <a:ext uri="{FF2B5EF4-FFF2-40B4-BE49-F238E27FC236}">
                <a16:creationId xmlns:a16="http://schemas.microsoft.com/office/drawing/2014/main" id="{53C92A9E-E789-467E-BE81-6681D83000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C456DC-90AF-40BD-93F6-047C522DE6D6}"/>
              </a:ext>
            </a:extLst>
          </p:cNvPr>
          <p:cNvSpPr>
            <a:spLocks noGrp="1"/>
          </p:cNvSpPr>
          <p:nvPr>
            <p:ph type="sldNum" sz="quarter" idx="12"/>
          </p:nvPr>
        </p:nvSpPr>
        <p:spPr/>
        <p:txBody>
          <a:body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4142508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6F69BD-3128-4F64-B7A1-77FEF1D126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BC9CBA-7935-468C-A005-4F986EAF1E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B02E0EA-32CB-4C0D-9EFD-9032934BB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ED00F-3310-45D0-9DFE-4C8423ECACDF}" type="datetimeFigureOut">
              <a:rPr lang="zh-CN" altLang="en-US" smtClean="0"/>
              <a:t>2022/1/11</a:t>
            </a:fld>
            <a:endParaRPr lang="zh-CN" altLang="en-US"/>
          </a:p>
        </p:txBody>
      </p:sp>
      <p:sp>
        <p:nvSpPr>
          <p:cNvPr id="5" name="页脚占位符 4">
            <a:extLst>
              <a:ext uri="{FF2B5EF4-FFF2-40B4-BE49-F238E27FC236}">
                <a16:creationId xmlns:a16="http://schemas.microsoft.com/office/drawing/2014/main" id="{67D17D45-6C5B-429B-AF37-79DECA3428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AD42601-9106-4009-A0DD-9EACF986A0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6BBFF-604F-451F-845C-6866DB53A8A5}" type="slidenum">
              <a:rPr lang="zh-CN" altLang="en-US" smtClean="0"/>
              <a:t>‹#›</a:t>
            </a:fld>
            <a:endParaRPr lang="zh-CN" altLang="en-US"/>
          </a:p>
        </p:txBody>
      </p:sp>
    </p:spTree>
    <p:extLst>
      <p:ext uri="{BB962C8B-B14F-4D97-AF65-F5344CB8AC3E}">
        <p14:creationId xmlns:p14="http://schemas.microsoft.com/office/powerpoint/2010/main" val="1008217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4.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7.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9.w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png"/><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2.w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oleObject" Target="../embeddings/oleObject9.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2.wmf"/><Relationship Id="rId9"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C0ABE4-4ED2-4AE9-B832-8AE62FD5D68D}"/>
              </a:ext>
            </a:extLst>
          </p:cNvPr>
          <p:cNvPicPr>
            <a:picLocks noChangeAspect="1"/>
          </p:cNvPicPr>
          <p:nvPr/>
        </p:nvPicPr>
        <p:blipFill rotWithShape="1">
          <a:blip r:embed="rId2">
            <a:extLst>
              <a:ext uri="{28A0092B-C50C-407E-A947-70E740481C1C}">
                <a14:useLocalDpi xmlns:a14="http://schemas.microsoft.com/office/drawing/2010/main" val="0"/>
              </a:ext>
            </a:extLst>
          </a:blip>
          <a:srcRect b="15761"/>
          <a:stretch/>
        </p:blipFill>
        <p:spPr>
          <a:xfrm>
            <a:off x="0" y="0"/>
            <a:ext cx="12211665" cy="6858000"/>
          </a:xfrm>
          <a:prstGeom prst="rect">
            <a:avLst/>
          </a:prstGeom>
        </p:spPr>
      </p:pic>
      <p:sp>
        <p:nvSpPr>
          <p:cNvPr id="17" name="文本框 5">
            <a:extLst>
              <a:ext uri="{FF2B5EF4-FFF2-40B4-BE49-F238E27FC236}">
                <a16:creationId xmlns:a16="http://schemas.microsoft.com/office/drawing/2014/main" id="{F5F26C82-1AAA-954C-8559-73D8D7DDA02B}"/>
              </a:ext>
            </a:extLst>
          </p:cNvPr>
          <p:cNvSpPr txBox="1"/>
          <p:nvPr/>
        </p:nvSpPr>
        <p:spPr>
          <a:xfrm>
            <a:off x="7268538" y="1883807"/>
            <a:ext cx="4251147" cy="2123658"/>
          </a:xfrm>
          <a:prstGeom prst="rect">
            <a:avLst/>
          </a:prstGeom>
          <a:noFill/>
        </p:spPr>
        <p:txBody>
          <a:bodyPr wrap="square" rtlCol="0">
            <a:spAutoFit/>
          </a:bodyPr>
          <a:lstStyle/>
          <a:p>
            <a:pPr algn="ctr"/>
            <a:r>
              <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rPr>
              <a:t>比特幣價格預測</a:t>
            </a:r>
            <a:r>
              <a:rPr lang="zh-TW" altLang="en-US" sz="44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4400" b="1" dirty="0">
                <a:solidFill>
                  <a:schemeClr val="tx1">
                    <a:lumMod val="65000"/>
                    <a:lumOff val="35000"/>
                  </a:schemeClr>
                </a:solidFill>
                <a:latin typeface="微软雅黑" panose="020B0503020204020204" pitchFamily="34" charset="-122"/>
                <a:ea typeface="微软雅黑" panose="020B0503020204020204" pitchFamily="34" charset="-122"/>
              </a:rPr>
              <a:t>&amp;</a:t>
            </a:r>
            <a:r>
              <a:rPr lang="zh-TW" altLang="en-US" sz="4400"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TW" sz="4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4400" b="1" dirty="0">
                <a:solidFill>
                  <a:schemeClr val="tx1">
                    <a:lumMod val="65000"/>
                    <a:lumOff val="35000"/>
                  </a:schemeClr>
                </a:solidFill>
                <a:latin typeface="微软雅黑" panose="020B0503020204020204" pitchFamily="34" charset="-122"/>
                <a:ea typeface="微软雅黑" panose="020B0503020204020204" pitchFamily="34" charset="-122"/>
              </a:rPr>
              <a:t>分群分析</a:t>
            </a:r>
          </a:p>
        </p:txBody>
      </p:sp>
      <p:grpSp>
        <p:nvGrpSpPr>
          <p:cNvPr id="18" name="组合 6">
            <a:extLst>
              <a:ext uri="{FF2B5EF4-FFF2-40B4-BE49-F238E27FC236}">
                <a16:creationId xmlns:a16="http://schemas.microsoft.com/office/drawing/2014/main" id="{D0C60A15-A073-F542-925E-2CD9E2E57BBE}"/>
              </a:ext>
            </a:extLst>
          </p:cNvPr>
          <p:cNvGrpSpPr/>
          <p:nvPr/>
        </p:nvGrpSpPr>
        <p:grpSpPr>
          <a:xfrm>
            <a:off x="7124700" y="1495425"/>
            <a:ext cx="514350" cy="2850797"/>
            <a:chOff x="5172075" y="1009650"/>
            <a:chExt cx="514350" cy="2638425"/>
          </a:xfrm>
        </p:grpSpPr>
        <p:cxnSp>
          <p:nvCxnSpPr>
            <p:cNvPr id="19" name="直接连接符 7">
              <a:extLst>
                <a:ext uri="{FF2B5EF4-FFF2-40B4-BE49-F238E27FC236}">
                  <a16:creationId xmlns:a16="http://schemas.microsoft.com/office/drawing/2014/main" id="{620215B6-3851-174D-8D42-802434F89822}"/>
                </a:ext>
              </a:extLst>
            </p:cNvPr>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8">
              <a:extLst>
                <a:ext uri="{FF2B5EF4-FFF2-40B4-BE49-F238E27FC236}">
                  <a16:creationId xmlns:a16="http://schemas.microsoft.com/office/drawing/2014/main" id="{DADEFD61-35DE-854C-AA21-21E69BD7156A}"/>
                </a:ext>
              </a:extLst>
            </p:cNvPr>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9">
              <a:extLst>
                <a:ext uri="{FF2B5EF4-FFF2-40B4-BE49-F238E27FC236}">
                  <a16:creationId xmlns:a16="http://schemas.microsoft.com/office/drawing/2014/main" id="{CCD42EF3-AD78-1B4F-BFB0-DF1E8CF86E83}"/>
                </a:ext>
              </a:extLst>
            </p:cNvPr>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组合 10">
            <a:extLst>
              <a:ext uri="{FF2B5EF4-FFF2-40B4-BE49-F238E27FC236}">
                <a16:creationId xmlns:a16="http://schemas.microsoft.com/office/drawing/2014/main" id="{CFD25F2C-744A-0042-A22F-52693DF6329D}"/>
              </a:ext>
            </a:extLst>
          </p:cNvPr>
          <p:cNvGrpSpPr/>
          <p:nvPr/>
        </p:nvGrpSpPr>
        <p:grpSpPr>
          <a:xfrm flipH="1">
            <a:off x="11079770" y="1504948"/>
            <a:ext cx="514350" cy="2851200"/>
            <a:chOff x="5172075" y="1009650"/>
            <a:chExt cx="514350" cy="2638425"/>
          </a:xfrm>
        </p:grpSpPr>
        <p:cxnSp>
          <p:nvCxnSpPr>
            <p:cNvPr id="23" name="直接连接符 11">
              <a:extLst>
                <a:ext uri="{FF2B5EF4-FFF2-40B4-BE49-F238E27FC236}">
                  <a16:creationId xmlns:a16="http://schemas.microsoft.com/office/drawing/2014/main" id="{B64FC59D-E5C1-6441-812A-2B7AA1EF3191}"/>
                </a:ext>
              </a:extLst>
            </p:cNvPr>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12">
              <a:extLst>
                <a:ext uri="{FF2B5EF4-FFF2-40B4-BE49-F238E27FC236}">
                  <a16:creationId xmlns:a16="http://schemas.microsoft.com/office/drawing/2014/main" id="{7904DDEE-524B-4743-9FEE-B51D94D1ACF1}"/>
                </a:ext>
              </a:extLst>
            </p:cNvPr>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13">
              <a:extLst>
                <a:ext uri="{FF2B5EF4-FFF2-40B4-BE49-F238E27FC236}">
                  <a16:creationId xmlns:a16="http://schemas.microsoft.com/office/drawing/2014/main" id="{8F57DD88-BDFE-5B4B-B021-F4CC3E1F4563}"/>
                </a:ext>
              </a:extLst>
            </p:cNvPr>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文本框 15">
            <a:extLst>
              <a:ext uri="{FF2B5EF4-FFF2-40B4-BE49-F238E27FC236}">
                <a16:creationId xmlns:a16="http://schemas.microsoft.com/office/drawing/2014/main" id="{E422D54E-5DB4-3448-A850-37C689B5981C}"/>
              </a:ext>
            </a:extLst>
          </p:cNvPr>
          <p:cNvSpPr txBox="1"/>
          <p:nvPr/>
        </p:nvSpPr>
        <p:spPr>
          <a:xfrm>
            <a:off x="8189859" y="4156093"/>
            <a:ext cx="2339102" cy="400110"/>
          </a:xfrm>
          <a:prstGeom prst="rect">
            <a:avLst/>
          </a:prstGeom>
          <a:noFill/>
        </p:spPr>
        <p:txBody>
          <a:bodyPr wrap="none" rtlCol="0">
            <a:spAutoFit/>
          </a:bodyPr>
          <a:lstStyle/>
          <a:p>
            <a:r>
              <a:rPr lang="en" altLang="zh-TW" sz="2000" b="1" dirty="0"/>
              <a:t>big-data-analytics</a:t>
            </a:r>
            <a:endParaRPr lang="zh-CN" altLang="en-US" sz="2000" dirty="0"/>
          </a:p>
        </p:txBody>
      </p:sp>
      <p:sp>
        <p:nvSpPr>
          <p:cNvPr id="27" name="文字方塊 26">
            <a:extLst>
              <a:ext uri="{FF2B5EF4-FFF2-40B4-BE49-F238E27FC236}">
                <a16:creationId xmlns:a16="http://schemas.microsoft.com/office/drawing/2014/main" id="{5F167898-755F-A445-90AC-368EF4374741}"/>
              </a:ext>
            </a:extLst>
          </p:cNvPr>
          <p:cNvSpPr txBox="1"/>
          <p:nvPr/>
        </p:nvSpPr>
        <p:spPr>
          <a:xfrm>
            <a:off x="7294818" y="4818526"/>
            <a:ext cx="4198585" cy="879728"/>
          </a:xfrm>
          <a:prstGeom prst="rect">
            <a:avLst/>
          </a:prstGeom>
          <a:noFill/>
        </p:spPr>
        <p:txBody>
          <a:bodyPr wrap="none" rtlCol="0">
            <a:spAutoFit/>
          </a:bodyPr>
          <a:lstStyle/>
          <a:p>
            <a:pPr>
              <a:lnSpc>
                <a:spcPct val="150000"/>
              </a:lnSpc>
            </a:pPr>
            <a:r>
              <a:rPr lang="en-US" altLang="zh-TW" b="1" dirty="0"/>
              <a:t>109304005 </a:t>
            </a:r>
            <a:r>
              <a:rPr lang="zh-TW" altLang="en-US" b="1" dirty="0"/>
              <a:t>李承志</a:t>
            </a:r>
            <a:r>
              <a:rPr lang="en-US" altLang="zh-TW" b="1" dirty="0"/>
              <a:t>   109354020</a:t>
            </a:r>
            <a:r>
              <a:rPr lang="zh-TW" altLang="en-US" b="1" dirty="0"/>
              <a:t> 劉得心</a:t>
            </a:r>
            <a:endParaRPr lang="en-US" altLang="zh-TW" b="1" dirty="0"/>
          </a:p>
          <a:p>
            <a:pPr>
              <a:lnSpc>
                <a:spcPct val="150000"/>
              </a:lnSpc>
            </a:pPr>
            <a:r>
              <a:rPr lang="en-US" altLang="zh-TW" b="1" dirty="0"/>
              <a:t>109354018 </a:t>
            </a:r>
            <a:r>
              <a:rPr lang="zh-TW" altLang="en-US" b="1" dirty="0"/>
              <a:t>吳承臻</a:t>
            </a:r>
            <a:r>
              <a:rPr lang="en-US" altLang="zh-TW" b="1" dirty="0"/>
              <a:t>   109354022</a:t>
            </a:r>
            <a:r>
              <a:rPr lang="zh-TW" altLang="en-US" b="1" dirty="0"/>
              <a:t> 陳麒仲</a:t>
            </a:r>
            <a:endParaRPr lang="en-US" altLang="zh-TW" b="1" dirty="0"/>
          </a:p>
        </p:txBody>
      </p:sp>
      <p:sp>
        <p:nvSpPr>
          <p:cNvPr id="3" name="矩形 2">
            <a:extLst>
              <a:ext uri="{FF2B5EF4-FFF2-40B4-BE49-F238E27FC236}">
                <a16:creationId xmlns:a16="http://schemas.microsoft.com/office/drawing/2014/main" id="{481BE773-C7FE-684B-8E29-7097E86BDE69}"/>
              </a:ext>
            </a:extLst>
          </p:cNvPr>
          <p:cNvSpPr/>
          <p:nvPr/>
        </p:nvSpPr>
        <p:spPr>
          <a:xfrm>
            <a:off x="8476162" y="1304893"/>
            <a:ext cx="1580882" cy="400110"/>
          </a:xfrm>
          <a:prstGeom prst="rect">
            <a:avLst/>
          </a:prstGeom>
        </p:spPr>
        <p:txBody>
          <a:bodyPr wrap="none">
            <a:spAutoFit/>
          </a:bodyPr>
          <a:lstStyle/>
          <a:p>
            <a:r>
              <a:rPr lang="en" altLang="zh-TW" sz="2000" b="1" dirty="0"/>
              <a:t>final project</a:t>
            </a:r>
            <a:endParaRPr lang="zh-TW" altLang="en-US" sz="2000" dirty="0"/>
          </a:p>
        </p:txBody>
      </p:sp>
    </p:spTree>
    <p:extLst>
      <p:ext uri="{BB962C8B-B14F-4D97-AF65-F5344CB8AC3E}">
        <p14:creationId xmlns:p14="http://schemas.microsoft.com/office/powerpoint/2010/main" val="2963787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a:extLst>
              <a:ext uri="{FF2B5EF4-FFF2-40B4-BE49-F238E27FC236}">
                <a16:creationId xmlns:a16="http://schemas.microsoft.com/office/drawing/2014/main" id="{DADFD4DC-482D-1D49-8D5A-080D31D9C599}"/>
              </a:ext>
            </a:extLst>
          </p:cNvPr>
          <p:cNvPicPr>
            <a:picLocks noChangeAspect="1"/>
          </p:cNvPicPr>
          <p:nvPr/>
        </p:nvPicPr>
        <p:blipFill>
          <a:blip r:embed="rId3"/>
          <a:stretch>
            <a:fillRect/>
          </a:stretch>
        </p:blipFill>
        <p:spPr>
          <a:xfrm>
            <a:off x="4628819" y="135323"/>
            <a:ext cx="2686381" cy="787400"/>
          </a:xfrm>
          <a:prstGeom prst="rect">
            <a:avLst/>
          </a:prstGeom>
        </p:spPr>
      </p:pic>
      <p:sp>
        <p:nvSpPr>
          <p:cNvPr id="35" name="文字方塊 34">
            <a:extLst>
              <a:ext uri="{FF2B5EF4-FFF2-40B4-BE49-F238E27FC236}">
                <a16:creationId xmlns:a16="http://schemas.microsoft.com/office/drawing/2014/main" id="{13538C28-A84E-FF4C-B820-7916AD29BE7C}"/>
              </a:ext>
            </a:extLst>
          </p:cNvPr>
          <p:cNvSpPr txBox="1"/>
          <p:nvPr/>
        </p:nvSpPr>
        <p:spPr>
          <a:xfrm>
            <a:off x="1885819" y="862025"/>
            <a:ext cx="1550424" cy="523220"/>
          </a:xfrm>
          <a:prstGeom prst="rect">
            <a:avLst/>
          </a:prstGeom>
          <a:noFill/>
        </p:spPr>
        <p:txBody>
          <a:bodyPr wrap="none" rtlCol="0">
            <a:spAutoFit/>
          </a:bodyPr>
          <a:lstStyle/>
          <a:p>
            <a:r>
              <a:rPr kumimoji="1" lang="en-US" altLang="zh-TW" sz="2800" dirty="0">
                <a:solidFill>
                  <a:srgbClr val="000000"/>
                </a:solidFill>
                <a:effectLst>
                  <a:outerShdw blurRad="38100" dist="19050" dir="2700000" algn="tl">
                    <a:schemeClr val="dk1">
                      <a:alpha val="40000"/>
                    </a:schemeClr>
                  </a:outerShdw>
                </a:effectLst>
                <a:cs typeface="Times New Roman" panose="02020603050405020304" pitchFamily="18" charset="0"/>
              </a:rPr>
              <a:t>ADF</a:t>
            </a:r>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檢定</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B165CC5-BE5D-45CE-A9C1-F5E18EFE87CB}"/>
                  </a:ext>
                </a:extLst>
              </p:cNvPr>
              <p:cNvSpPr/>
              <p:nvPr/>
            </p:nvSpPr>
            <p:spPr>
              <a:xfrm>
                <a:off x="1554486" y="1564539"/>
                <a:ext cx="8835045" cy="4780604"/>
              </a:xfrm>
              <a:prstGeom prst="rect">
                <a:avLst/>
              </a:prstGeom>
            </p:spPr>
            <p:txBody>
              <a:bodyPr wrap="square">
                <a:spAutoFit/>
              </a:bodyPr>
              <a:lstStyle/>
              <a:p>
                <a:pPr algn="ctr"/>
                <a14:m>
                  <m:oMath xmlns:m="http://schemas.openxmlformats.org/officeDocument/2006/math">
                    <m:sSub>
                      <m:sSubPr>
                        <m:ctrlPr>
                          <a:rPr lang="zh-TW" altLang="zh-TW" b="1" i="1">
                            <a:latin typeface="Cambria Math" panose="02040503050406030204" pitchFamily="18" charset="0"/>
                          </a:rPr>
                        </m:ctrlPr>
                      </m:sSubPr>
                      <m:e>
                        <m:r>
                          <a:rPr lang="en-US" altLang="zh-TW" b="1">
                            <a:latin typeface="Cambria Math" panose="02040503050406030204" pitchFamily="18" charset="0"/>
                          </a:rPr>
                          <m:t>𝐻</m:t>
                        </m:r>
                      </m:e>
                      <m:sub>
                        <m:r>
                          <a:rPr lang="en-US" altLang="zh-TW" b="1">
                            <a:latin typeface="Cambria Math" panose="02040503050406030204" pitchFamily="18" charset="0"/>
                          </a:rPr>
                          <m:t>0</m:t>
                        </m:r>
                      </m:sub>
                    </m:sSub>
                    <m:r>
                      <a:rPr lang="en-US" altLang="zh-TW" b="1">
                        <a:latin typeface="Cambria Math" panose="02040503050406030204" pitchFamily="18" charset="0"/>
                      </a:rPr>
                      <m:t>:</m:t>
                    </m:r>
                  </m:oMath>
                </a14:m>
                <a:r>
                  <a:rPr lang="zh-TW" altLang="en-US" b="1" dirty="0"/>
                  <a:t> </a:t>
                </a:r>
                <a:r>
                  <a:rPr lang="zh-TW" altLang="zh-TW" b="1" dirty="0"/>
                  <a:t>有單根存在</a:t>
                </a:r>
              </a:p>
              <a:p>
                <a:pPr algn="ctr">
                  <a:spcBef>
                    <a:spcPts val="1800"/>
                  </a:spcBef>
                </a:pPr>
                <a14:m>
                  <m:oMath xmlns:m="http://schemas.openxmlformats.org/officeDocument/2006/math">
                    <m:sSub>
                      <m:sSubPr>
                        <m:ctrlPr>
                          <a:rPr lang="zh-TW" altLang="zh-TW" b="1" i="1">
                            <a:latin typeface="Cambria Math" panose="02040503050406030204" pitchFamily="18" charset="0"/>
                          </a:rPr>
                        </m:ctrlPr>
                      </m:sSubPr>
                      <m:e>
                        <m:r>
                          <a:rPr lang="en-US" altLang="zh-TW" b="1">
                            <a:latin typeface="Cambria Math" panose="02040503050406030204" pitchFamily="18" charset="0"/>
                          </a:rPr>
                          <m:t>𝐻</m:t>
                        </m:r>
                      </m:e>
                      <m:sub>
                        <m:r>
                          <a:rPr lang="en-US" altLang="zh-TW" b="1">
                            <a:latin typeface="Cambria Math" panose="02040503050406030204" pitchFamily="18" charset="0"/>
                          </a:rPr>
                          <m:t>1</m:t>
                        </m:r>
                      </m:sub>
                    </m:sSub>
                    <m:r>
                      <a:rPr lang="en-US" altLang="zh-TW" b="1">
                        <a:latin typeface="Cambria Math" panose="02040503050406030204" pitchFamily="18" charset="0"/>
                      </a:rPr>
                      <m:t>:</m:t>
                    </m:r>
                    <m:r>
                      <a:rPr lang="zh-TW" altLang="en-US" b="1">
                        <a:latin typeface="Cambria Math" panose="02040503050406030204" pitchFamily="18" charset="0"/>
                      </a:rPr>
                      <m:t> </m:t>
                    </m:r>
                  </m:oMath>
                </a14:m>
                <a:r>
                  <a:rPr lang="zh-TW" altLang="zh-TW" b="1" dirty="0"/>
                  <a:t>無單根存在</a:t>
                </a:r>
                <a:endParaRPr lang="en-US" altLang="zh-TW" b="1" dirty="0"/>
              </a:p>
              <a:p>
                <a:pPr algn="ctr"/>
                <a:endParaRPr lang="en-US" altLang="zh-TW" b="1" dirty="0"/>
              </a:p>
              <a:p>
                <a:pPr algn="ctr"/>
                <a:r>
                  <a:rPr lang="zh-TW" altLang="zh-TW" b="1" dirty="0"/>
                  <a:t>檢定統計量</a:t>
                </a:r>
                <a:r>
                  <a:rPr lang="en-US" altLang="zh-TW" b="1" dirty="0"/>
                  <a:t>: </a:t>
                </a:r>
                <a14:m>
                  <m:oMath xmlns:m="http://schemas.openxmlformats.org/officeDocument/2006/math">
                    <m:r>
                      <a:rPr lang="en-US" altLang="zh-TW" b="1">
                        <a:latin typeface="Cambria Math" panose="02040503050406030204" pitchFamily="18" charset="0"/>
                      </a:rPr>
                      <m:t>𝑑</m:t>
                    </m:r>
                    <m:r>
                      <a:rPr lang="en-US" altLang="zh-TW" b="1">
                        <a:latin typeface="Cambria Math" panose="02040503050406030204" pitchFamily="18" charset="0"/>
                      </a:rPr>
                      <m:t>=</m:t>
                    </m:r>
                    <m:f>
                      <m:fPr>
                        <m:ctrlPr>
                          <a:rPr lang="zh-TW" altLang="zh-TW" b="1" i="1">
                            <a:latin typeface="Cambria Math" panose="02040503050406030204" pitchFamily="18" charset="0"/>
                          </a:rPr>
                        </m:ctrlPr>
                      </m:fPr>
                      <m:num>
                        <m:acc>
                          <m:accPr>
                            <m:chr m:val="̂"/>
                            <m:ctrlPr>
                              <a:rPr lang="zh-TW" altLang="zh-TW" b="1" i="1">
                                <a:latin typeface="Cambria Math" panose="02040503050406030204" pitchFamily="18" charset="0"/>
                              </a:rPr>
                            </m:ctrlPr>
                          </m:accPr>
                          <m:e>
                            <m:r>
                              <a:rPr lang="en-US" altLang="zh-TW" b="1">
                                <a:latin typeface="Cambria Math" panose="02040503050406030204" pitchFamily="18" charset="0"/>
                              </a:rPr>
                              <m:t>𝛾</m:t>
                            </m:r>
                          </m:e>
                        </m:acc>
                      </m:num>
                      <m:den>
                        <m:r>
                          <a:rPr lang="en-US" altLang="zh-TW" b="1">
                            <a:latin typeface="Cambria Math" panose="02040503050406030204" pitchFamily="18" charset="0"/>
                          </a:rPr>
                          <m:t>𝑠</m:t>
                        </m:r>
                        <m:r>
                          <a:rPr lang="en-US" altLang="zh-TW" b="1">
                            <a:latin typeface="Cambria Math" panose="02040503050406030204" pitchFamily="18" charset="0"/>
                          </a:rPr>
                          <m:t>.</m:t>
                        </m:r>
                        <m:r>
                          <a:rPr lang="en-US" altLang="zh-TW" b="1">
                            <a:latin typeface="Cambria Math" panose="02040503050406030204" pitchFamily="18" charset="0"/>
                          </a:rPr>
                          <m:t>𝑒</m:t>
                        </m:r>
                        <m:r>
                          <a:rPr lang="en-US" altLang="zh-TW" b="1">
                            <a:latin typeface="Cambria Math" panose="02040503050406030204" pitchFamily="18" charset="0"/>
                          </a:rPr>
                          <m:t>.(</m:t>
                        </m:r>
                        <m:acc>
                          <m:accPr>
                            <m:chr m:val="̂"/>
                            <m:ctrlPr>
                              <a:rPr lang="zh-TW" altLang="zh-TW" b="1" i="1">
                                <a:latin typeface="Cambria Math" panose="02040503050406030204" pitchFamily="18" charset="0"/>
                              </a:rPr>
                            </m:ctrlPr>
                          </m:accPr>
                          <m:e>
                            <m:r>
                              <a:rPr lang="en-US" altLang="zh-TW" b="1">
                                <a:latin typeface="Cambria Math" panose="02040503050406030204" pitchFamily="18" charset="0"/>
                              </a:rPr>
                              <m:t>𝛾</m:t>
                            </m:r>
                          </m:e>
                        </m:acc>
                        <m:r>
                          <a:rPr lang="en-US" altLang="zh-TW" b="1">
                            <a:latin typeface="Cambria Math" panose="02040503050406030204" pitchFamily="18" charset="0"/>
                          </a:rPr>
                          <m:t>)</m:t>
                        </m:r>
                      </m:den>
                    </m:f>
                    <m:r>
                      <a:rPr lang="en-US" altLang="zh-TW" b="1">
                        <a:latin typeface="Cambria Math" panose="02040503050406030204" pitchFamily="18" charset="0"/>
                      </a:rPr>
                      <m:t> ~ </m:t>
                    </m:r>
                    <m:r>
                      <a:rPr lang="en-US" altLang="zh-TW" b="1">
                        <a:latin typeface="Cambria Math" panose="02040503050406030204" pitchFamily="18" charset="0"/>
                      </a:rPr>
                      <m:t>𝜏</m:t>
                    </m:r>
                    <m:r>
                      <a:rPr lang="en-US" altLang="zh-TW" b="1">
                        <a:latin typeface="Cambria Math" panose="02040503050406030204" pitchFamily="18" charset="0"/>
                      </a:rPr>
                      <m:t> (</m:t>
                    </m:r>
                    <m:r>
                      <a:rPr lang="en-US" altLang="zh-TW" b="1">
                        <a:latin typeface="Cambria Math" panose="02040503050406030204" pitchFamily="18" charset="0"/>
                      </a:rPr>
                      <m:t>𝐷𝐹</m:t>
                    </m:r>
                    <m:r>
                      <a:rPr lang="en-US" altLang="zh-TW" b="1">
                        <a:latin typeface="Cambria Math" panose="02040503050406030204" pitchFamily="18" charset="0"/>
                      </a:rPr>
                      <m:t> </m:t>
                    </m:r>
                    <m:r>
                      <a:rPr lang="en-US" altLang="zh-TW" b="1">
                        <a:latin typeface="Cambria Math" panose="02040503050406030204" pitchFamily="18" charset="0"/>
                      </a:rPr>
                      <m:t>𝑑𝑖𝑠𝑡𝑟𝑖𝑏𝑢𝑡𝑖𝑜𝑛</m:t>
                    </m:r>
                    <m:r>
                      <a:rPr lang="en-US" altLang="zh-TW" b="1">
                        <a:latin typeface="Cambria Math" panose="02040503050406030204" pitchFamily="18" charset="0"/>
                      </a:rPr>
                      <m:t>)</m:t>
                    </m:r>
                  </m:oMath>
                </a14:m>
                <a:endParaRPr lang="zh-TW" altLang="zh-TW" b="1" dirty="0"/>
              </a:p>
              <a:p>
                <a:pPr algn="ctr">
                  <a:spcBef>
                    <a:spcPts val="1200"/>
                  </a:spcBef>
                </a:pPr>
                <a:r>
                  <a:rPr lang="zh-TW" altLang="zh-TW" b="1" dirty="0"/>
                  <a:t>檢定規則</a:t>
                </a:r>
                <a:r>
                  <a:rPr lang="en-US" altLang="zh-TW" b="1" dirty="0"/>
                  <a:t>: </a:t>
                </a:r>
                <a14:m>
                  <m:oMath xmlns:m="http://schemas.openxmlformats.org/officeDocument/2006/math">
                    <m:r>
                      <a:rPr lang="en-US" altLang="zh-TW" b="1">
                        <a:latin typeface="Cambria Math" panose="02040503050406030204" pitchFamily="18" charset="0"/>
                      </a:rPr>
                      <m:t>𝑝</m:t>
                    </m:r>
                    <m:r>
                      <a:rPr lang="en-US" altLang="zh-TW" b="1">
                        <a:latin typeface="Cambria Math" panose="02040503050406030204" pitchFamily="18" charset="0"/>
                      </a:rPr>
                      <m:t>−</m:t>
                    </m:r>
                    <m:r>
                      <a:rPr lang="en-US" altLang="zh-TW" b="1">
                        <a:latin typeface="Cambria Math" panose="02040503050406030204" pitchFamily="18" charset="0"/>
                      </a:rPr>
                      <m:t>𝑣𝑎𝑙𝑢𝑒</m:t>
                    </m:r>
                    <m:r>
                      <a:rPr lang="en-US" altLang="zh-TW" b="1">
                        <a:latin typeface="Cambria Math" panose="02040503050406030204" pitchFamily="18" charset="0"/>
                      </a:rPr>
                      <m:t>=</m:t>
                    </m:r>
                    <m:r>
                      <a:rPr lang="en-US" altLang="zh-TW" b="1">
                        <a:latin typeface="Cambria Math" panose="02040503050406030204" pitchFamily="18" charset="0"/>
                      </a:rPr>
                      <m:t>𝑃</m:t>
                    </m:r>
                    <m:d>
                      <m:dPr>
                        <m:ctrlPr>
                          <a:rPr lang="zh-TW" altLang="zh-TW" b="1" i="1">
                            <a:latin typeface="Cambria Math" panose="02040503050406030204" pitchFamily="18" charset="0"/>
                          </a:rPr>
                        </m:ctrlPr>
                      </m:dPr>
                      <m:e>
                        <m:r>
                          <a:rPr lang="en-US" altLang="zh-TW" b="1">
                            <a:latin typeface="Cambria Math" panose="02040503050406030204" pitchFamily="18" charset="0"/>
                          </a:rPr>
                          <m:t>𝐷𝐹</m:t>
                        </m:r>
                        <m:r>
                          <a:rPr lang="en-US" altLang="zh-TW" b="1">
                            <a:latin typeface="Cambria Math" panose="02040503050406030204" pitchFamily="18" charset="0"/>
                          </a:rPr>
                          <m:t>&lt;</m:t>
                        </m:r>
                        <m:r>
                          <a:rPr lang="en-US" altLang="zh-TW" b="1">
                            <a:latin typeface="Cambria Math" panose="02040503050406030204" pitchFamily="18" charset="0"/>
                          </a:rPr>
                          <m:t>𝑑</m:t>
                        </m:r>
                      </m:e>
                    </m:d>
                    <m:r>
                      <a:rPr lang="en-US" altLang="zh-TW" b="1">
                        <a:latin typeface="Cambria Math" panose="02040503050406030204" pitchFamily="18" charset="0"/>
                      </a:rPr>
                      <m:t>&lt;</m:t>
                    </m:r>
                    <m:r>
                      <a:rPr lang="en-US" altLang="zh-TW" b="1">
                        <a:latin typeface="Cambria Math" panose="02040503050406030204" pitchFamily="18" charset="0"/>
                      </a:rPr>
                      <m:t>𝛼</m:t>
                    </m:r>
                    <m:r>
                      <a:rPr lang="en-US" altLang="zh-TW" b="1">
                        <a:latin typeface="Cambria Math" panose="02040503050406030204" pitchFamily="18" charset="0"/>
                      </a:rPr>
                      <m:t>=0.05</m:t>
                    </m:r>
                  </m:oMath>
                </a14:m>
                <a:r>
                  <a:rPr lang="en-US" altLang="zh-TW" b="1" dirty="0"/>
                  <a:t> </a:t>
                </a:r>
                <a:r>
                  <a:rPr lang="zh-TW" altLang="zh-TW" b="1" dirty="0"/>
                  <a:t>則拒絕</a:t>
                </a:r>
                <a14:m>
                  <m:oMath xmlns:m="http://schemas.openxmlformats.org/officeDocument/2006/math">
                    <m:sSub>
                      <m:sSubPr>
                        <m:ctrlPr>
                          <a:rPr lang="zh-TW" altLang="zh-TW" b="1" i="1">
                            <a:latin typeface="Cambria Math" panose="02040503050406030204" pitchFamily="18" charset="0"/>
                          </a:rPr>
                        </m:ctrlPr>
                      </m:sSubPr>
                      <m:e>
                        <m:r>
                          <a:rPr lang="en-US" altLang="zh-TW" b="1">
                            <a:latin typeface="Cambria Math" panose="02040503050406030204" pitchFamily="18" charset="0"/>
                          </a:rPr>
                          <m:t>𝐻</m:t>
                        </m:r>
                      </m:e>
                      <m:sub>
                        <m:r>
                          <a:rPr lang="en-US" altLang="zh-TW" b="1">
                            <a:latin typeface="Cambria Math" panose="02040503050406030204" pitchFamily="18" charset="0"/>
                          </a:rPr>
                          <m:t>0</m:t>
                        </m:r>
                      </m:sub>
                    </m:sSub>
                  </m:oMath>
                </a14:m>
                <a:r>
                  <a:rPr lang="zh-TW" altLang="zh-TW" b="1" dirty="0"/>
                  <a:t>。</a:t>
                </a:r>
                <a:endParaRPr lang="en-US" altLang="zh-TW" b="1" dirty="0"/>
              </a:p>
              <a:p>
                <a:pPr algn="ctr">
                  <a:spcBef>
                    <a:spcPts val="600"/>
                  </a:spcBef>
                </a:pPr>
                <a:endParaRPr lang="en-US" altLang="zh-TW" dirty="0"/>
              </a:p>
              <a:p>
                <a:pPr algn="ctr">
                  <a:spcBef>
                    <a:spcPts val="600"/>
                  </a:spcBef>
                </a:pPr>
                <a:endParaRPr lang="en-US" altLang="zh-TW" b="1" dirty="0"/>
              </a:p>
              <a:p>
                <a:pPr algn="ctr">
                  <a:spcBef>
                    <a:spcPts val="600"/>
                  </a:spcBef>
                </a:pPr>
                <a:endParaRPr lang="en-US" altLang="zh-TW" dirty="0"/>
              </a:p>
              <a:p>
                <a:pPr algn="ctr">
                  <a:spcBef>
                    <a:spcPts val="600"/>
                  </a:spcBef>
                </a:pPr>
                <a:endParaRPr lang="en-US" altLang="zh-TW" dirty="0"/>
              </a:p>
              <a:p>
                <a:pPr algn="ctr">
                  <a:spcBef>
                    <a:spcPts val="600"/>
                  </a:spcBef>
                </a:pPr>
                <a:endParaRPr lang="en-US" altLang="zh-TW" dirty="0"/>
              </a:p>
              <a:p>
                <a:pPr algn="ctr">
                  <a:spcBef>
                    <a:spcPts val="600"/>
                  </a:spcBef>
                </a:pPr>
                <a:endParaRPr lang="en-US" altLang="zh-TW" dirty="0"/>
              </a:p>
              <a:p>
                <a:pPr algn="ctr">
                  <a:spcBef>
                    <a:spcPts val="600"/>
                  </a:spcBef>
                </a:pPr>
                <a:endParaRPr lang="zh-TW" altLang="zh-TW" dirty="0"/>
              </a:p>
              <a:p>
                <a:pPr algn="ctr"/>
                <a:endParaRPr lang="zh-TW" altLang="zh-TW" dirty="0"/>
              </a:p>
            </p:txBody>
          </p:sp>
        </mc:Choice>
        <mc:Fallback xmlns="">
          <p:sp>
            <p:nvSpPr>
              <p:cNvPr id="4" name="矩形 3">
                <a:extLst>
                  <a:ext uri="{FF2B5EF4-FFF2-40B4-BE49-F238E27FC236}">
                    <a16:creationId xmlns:a16="http://schemas.microsoft.com/office/drawing/2014/main" id="{1B165CC5-BE5D-45CE-A9C1-F5E18EFE87CB}"/>
                  </a:ext>
                </a:extLst>
              </p:cNvPr>
              <p:cNvSpPr>
                <a:spLocks noRot="1" noChangeAspect="1" noMove="1" noResize="1" noEditPoints="1" noAdjustHandles="1" noChangeArrowheads="1" noChangeShapeType="1" noTextEdit="1"/>
              </p:cNvSpPr>
              <p:nvPr/>
            </p:nvSpPr>
            <p:spPr>
              <a:xfrm>
                <a:off x="1554486" y="1564539"/>
                <a:ext cx="8835045" cy="4780604"/>
              </a:xfrm>
              <a:prstGeom prst="rect">
                <a:avLst/>
              </a:prstGeom>
              <a:blipFill>
                <a:blip r:embed="rId4"/>
                <a:stretch>
                  <a:fillRect t="-765"/>
                </a:stretch>
              </a:blipFill>
            </p:spPr>
            <p:txBody>
              <a:bodyPr/>
              <a:lstStyle/>
              <a:p>
                <a:r>
                  <a:rPr lang="zh-TW" altLang="en-US">
                    <a:noFill/>
                  </a:rPr>
                  <a:t> </a:t>
                </a:r>
              </a:p>
            </p:txBody>
          </p:sp>
        </mc:Fallback>
      </mc:AlternateContent>
      <p:graphicFrame>
        <p:nvGraphicFramePr>
          <p:cNvPr id="6" name="物件 5">
            <a:extLst>
              <a:ext uri="{FF2B5EF4-FFF2-40B4-BE49-F238E27FC236}">
                <a16:creationId xmlns:a16="http://schemas.microsoft.com/office/drawing/2014/main" id="{A55C30CA-2D40-4E9E-AD8B-1E0D541646FC}"/>
              </a:ext>
            </a:extLst>
          </p:cNvPr>
          <p:cNvGraphicFramePr>
            <a:graphicFrameLocks noChangeAspect="1"/>
          </p:cNvGraphicFramePr>
          <p:nvPr>
            <p:extLst>
              <p:ext uri="{D42A27DB-BD31-4B8C-83A1-F6EECF244321}">
                <p14:modId xmlns:p14="http://schemas.microsoft.com/office/powerpoint/2010/main" val="3431360179"/>
              </p:ext>
            </p:extLst>
          </p:nvPr>
        </p:nvGraphicFramePr>
        <p:xfrm>
          <a:off x="4492934" y="3954841"/>
          <a:ext cx="3206131" cy="1689847"/>
        </p:xfrm>
        <a:graphic>
          <a:graphicData uri="http://schemas.openxmlformats.org/presentationml/2006/ole">
            <mc:AlternateContent xmlns:mc="http://schemas.openxmlformats.org/markup-compatibility/2006">
              <mc:Choice xmlns:v="urn:schemas-microsoft-com:vml" Requires="v">
                <p:oleObj spid="_x0000_s2070" name="點陣圖影像" r:id="rId5" imgW="2110680" imgH="1112400" progId="Paint.Picture">
                  <p:embed/>
                </p:oleObj>
              </mc:Choice>
              <mc:Fallback>
                <p:oleObj name="點陣圖影像" r:id="rId5" imgW="2110680" imgH="1112400" progId="Paint.Picture">
                  <p:embed/>
                  <p:pic>
                    <p:nvPicPr>
                      <p:cNvPr id="0" name=""/>
                      <p:cNvPicPr/>
                      <p:nvPr/>
                    </p:nvPicPr>
                    <p:blipFill>
                      <a:blip r:embed="rId6"/>
                      <a:stretch>
                        <a:fillRect/>
                      </a:stretch>
                    </p:blipFill>
                    <p:spPr>
                      <a:xfrm>
                        <a:off x="4492934" y="3954841"/>
                        <a:ext cx="3206131" cy="1689847"/>
                      </a:xfrm>
                      <a:prstGeom prst="rect">
                        <a:avLst/>
                      </a:prstGeom>
                    </p:spPr>
                  </p:pic>
                </p:oleObj>
              </mc:Fallback>
            </mc:AlternateContent>
          </a:graphicData>
        </a:graphic>
      </p:graphicFrame>
      <p:sp>
        <p:nvSpPr>
          <p:cNvPr id="9" name="文字方塊 8">
            <a:extLst>
              <a:ext uri="{FF2B5EF4-FFF2-40B4-BE49-F238E27FC236}">
                <a16:creationId xmlns:a16="http://schemas.microsoft.com/office/drawing/2014/main" id="{6C027D29-333F-43CA-86AB-DC2BEF51DFA3}"/>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2638621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0E5F4C4-4B1F-44F9-91B9-A24A616D44DE}"/>
              </a:ext>
            </a:extLst>
          </p:cNvPr>
          <p:cNvPicPr>
            <a:picLocks noChangeAspect="1"/>
          </p:cNvPicPr>
          <p:nvPr/>
        </p:nvPicPr>
        <p:blipFill>
          <a:blip r:embed="rId3"/>
          <a:stretch>
            <a:fillRect/>
          </a:stretch>
        </p:blipFill>
        <p:spPr>
          <a:xfrm>
            <a:off x="4628819" y="135323"/>
            <a:ext cx="2686381" cy="787400"/>
          </a:xfrm>
          <a:prstGeom prst="rect">
            <a:avLst/>
          </a:prstGeom>
        </p:spPr>
      </p:pic>
      <p:graphicFrame>
        <p:nvGraphicFramePr>
          <p:cNvPr id="3" name="物件 2">
            <a:extLst>
              <a:ext uri="{FF2B5EF4-FFF2-40B4-BE49-F238E27FC236}">
                <a16:creationId xmlns:a16="http://schemas.microsoft.com/office/drawing/2014/main" id="{715F6233-BFE5-4405-B217-3D68A2EB07DF}"/>
              </a:ext>
            </a:extLst>
          </p:cNvPr>
          <p:cNvGraphicFramePr>
            <a:graphicFrameLocks noChangeAspect="1"/>
          </p:cNvGraphicFramePr>
          <p:nvPr>
            <p:extLst>
              <p:ext uri="{D42A27DB-BD31-4B8C-83A1-F6EECF244321}">
                <p14:modId xmlns:p14="http://schemas.microsoft.com/office/powerpoint/2010/main" val="3368092845"/>
              </p:ext>
            </p:extLst>
          </p:nvPr>
        </p:nvGraphicFramePr>
        <p:xfrm>
          <a:off x="1930118" y="1552377"/>
          <a:ext cx="4092575" cy="2797175"/>
        </p:xfrm>
        <a:graphic>
          <a:graphicData uri="http://schemas.openxmlformats.org/presentationml/2006/ole">
            <mc:AlternateContent xmlns:mc="http://schemas.openxmlformats.org/markup-compatibility/2006">
              <mc:Choice xmlns:v="urn:schemas-microsoft-com:vml" Requires="v">
                <p:oleObj spid="_x0000_s3114" name="點陣圖影像" r:id="rId4" imgW="4092120" imgH="2796480" progId="Paint.Picture">
                  <p:embed/>
                </p:oleObj>
              </mc:Choice>
              <mc:Fallback>
                <p:oleObj name="點陣圖影像" r:id="rId4" imgW="4092120" imgH="2796480" progId="Paint.Picture">
                  <p:embed/>
                  <p:pic>
                    <p:nvPicPr>
                      <p:cNvPr id="2" name="物件 1">
                        <a:extLst>
                          <a:ext uri="{FF2B5EF4-FFF2-40B4-BE49-F238E27FC236}">
                            <a16:creationId xmlns:a16="http://schemas.microsoft.com/office/drawing/2014/main" id="{B86C8363-C29C-4251-9F4F-13B2A77C8776}"/>
                          </a:ext>
                        </a:extLst>
                      </p:cNvPr>
                      <p:cNvPicPr/>
                      <p:nvPr/>
                    </p:nvPicPr>
                    <p:blipFill>
                      <a:blip r:embed="rId5"/>
                      <a:stretch>
                        <a:fillRect/>
                      </a:stretch>
                    </p:blipFill>
                    <p:spPr>
                      <a:xfrm>
                        <a:off x="1930118" y="1552377"/>
                        <a:ext cx="4092575" cy="2797175"/>
                      </a:xfrm>
                      <a:prstGeom prst="rect">
                        <a:avLst/>
                      </a:prstGeom>
                    </p:spPr>
                  </p:pic>
                </p:oleObj>
              </mc:Fallback>
            </mc:AlternateContent>
          </a:graphicData>
        </a:graphic>
      </p:graphicFrame>
      <p:graphicFrame>
        <p:nvGraphicFramePr>
          <p:cNvPr id="4" name="物件 3">
            <a:extLst>
              <a:ext uri="{FF2B5EF4-FFF2-40B4-BE49-F238E27FC236}">
                <a16:creationId xmlns:a16="http://schemas.microsoft.com/office/drawing/2014/main" id="{CF1D0E26-3685-4454-BC4A-370EEAD64C9B}"/>
              </a:ext>
            </a:extLst>
          </p:cNvPr>
          <p:cNvGraphicFramePr>
            <a:graphicFrameLocks noChangeAspect="1"/>
          </p:cNvGraphicFramePr>
          <p:nvPr>
            <p:extLst>
              <p:ext uri="{D42A27DB-BD31-4B8C-83A1-F6EECF244321}">
                <p14:modId xmlns:p14="http://schemas.microsoft.com/office/powerpoint/2010/main" val="3955961895"/>
              </p:ext>
            </p:extLst>
          </p:nvPr>
        </p:nvGraphicFramePr>
        <p:xfrm>
          <a:off x="6528361" y="1589239"/>
          <a:ext cx="3992563" cy="2789237"/>
        </p:xfrm>
        <a:graphic>
          <a:graphicData uri="http://schemas.openxmlformats.org/presentationml/2006/ole">
            <mc:AlternateContent xmlns:mc="http://schemas.openxmlformats.org/markup-compatibility/2006">
              <mc:Choice xmlns:v="urn:schemas-microsoft-com:vml" Requires="v">
                <p:oleObj spid="_x0000_s3115" name="點陣圖影像" r:id="rId6" imgW="3992760" imgH="2788920" progId="Paint.Picture">
                  <p:embed/>
                </p:oleObj>
              </mc:Choice>
              <mc:Fallback>
                <p:oleObj name="點陣圖影像" r:id="rId6" imgW="3992760" imgH="2788920" progId="Paint.Picture">
                  <p:embed/>
                  <p:pic>
                    <p:nvPicPr>
                      <p:cNvPr id="3" name="物件 2">
                        <a:extLst>
                          <a:ext uri="{FF2B5EF4-FFF2-40B4-BE49-F238E27FC236}">
                            <a16:creationId xmlns:a16="http://schemas.microsoft.com/office/drawing/2014/main" id="{B1ABBE7D-8E1F-4328-B126-80C5E9F60224}"/>
                          </a:ext>
                        </a:extLst>
                      </p:cNvPr>
                      <p:cNvPicPr/>
                      <p:nvPr/>
                    </p:nvPicPr>
                    <p:blipFill>
                      <a:blip r:embed="rId7"/>
                      <a:stretch>
                        <a:fillRect/>
                      </a:stretch>
                    </p:blipFill>
                    <p:spPr>
                      <a:xfrm>
                        <a:off x="6528361" y="1589239"/>
                        <a:ext cx="3992563" cy="2789237"/>
                      </a:xfrm>
                      <a:prstGeom prst="rect">
                        <a:avLst/>
                      </a:prstGeom>
                    </p:spPr>
                  </p:pic>
                </p:oleObj>
              </mc:Fallback>
            </mc:AlternateContent>
          </a:graphicData>
        </a:graphic>
      </p:graphicFrame>
      <p:sp>
        <p:nvSpPr>
          <p:cNvPr id="5" name="橢圓 4">
            <a:extLst>
              <a:ext uri="{FF2B5EF4-FFF2-40B4-BE49-F238E27FC236}">
                <a16:creationId xmlns:a16="http://schemas.microsoft.com/office/drawing/2014/main" id="{0B9FA274-5BB0-48A3-A230-8E9A1850198B}"/>
              </a:ext>
            </a:extLst>
          </p:cNvPr>
          <p:cNvSpPr/>
          <p:nvPr/>
        </p:nvSpPr>
        <p:spPr>
          <a:xfrm>
            <a:off x="4076207" y="4111299"/>
            <a:ext cx="4398640" cy="173581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3600" dirty="0"/>
              <a:t>至少有</a:t>
            </a:r>
            <a:r>
              <a:rPr lang="en-US" altLang="zh-TW" sz="3600" dirty="0"/>
              <a:t>AR</a:t>
            </a:r>
            <a:r>
              <a:rPr lang="zh-TW" altLang="en-US" sz="3600" dirty="0"/>
              <a:t>效應</a:t>
            </a:r>
          </a:p>
        </p:txBody>
      </p:sp>
      <p:sp>
        <p:nvSpPr>
          <p:cNvPr id="6" name="文字方塊 5">
            <a:extLst>
              <a:ext uri="{FF2B5EF4-FFF2-40B4-BE49-F238E27FC236}">
                <a16:creationId xmlns:a16="http://schemas.microsoft.com/office/drawing/2014/main" id="{AA4A7A4F-D37C-4B57-A363-4B083DF3011B}"/>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2358661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FAB6144F-FE95-4B9E-AAF4-3DA1E38DECD5}"/>
              </a:ext>
            </a:extLst>
          </p:cNvPr>
          <p:cNvSpPr/>
          <p:nvPr/>
        </p:nvSpPr>
        <p:spPr>
          <a:xfrm>
            <a:off x="261392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itchFamily="34" charset="-122"/>
                <a:ea typeface="微软雅黑" pitchFamily="34" charset="-122"/>
              </a:rPr>
              <a:t>STEP 1</a:t>
            </a:r>
            <a:endParaRPr lang="zh-CN" altLang="en-US" sz="1500" b="1" dirty="0">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BFE49BDE-627F-4FAB-8A96-592C3783A6F4}"/>
              </a:ext>
            </a:extLst>
          </p:cNvPr>
          <p:cNvSpPr/>
          <p:nvPr/>
        </p:nvSpPr>
        <p:spPr>
          <a:xfrm>
            <a:off x="2429043" y="2537576"/>
            <a:ext cx="1611907" cy="499560"/>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資料標準化</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pic>
        <p:nvPicPr>
          <p:cNvPr id="19" name="圖片 18">
            <a:extLst>
              <a:ext uri="{FF2B5EF4-FFF2-40B4-BE49-F238E27FC236}">
                <a16:creationId xmlns:a16="http://schemas.microsoft.com/office/drawing/2014/main" id="{756EF03E-21B5-9440-B8D9-4A1C1E4778D4}"/>
              </a:ext>
            </a:extLst>
          </p:cNvPr>
          <p:cNvPicPr>
            <a:picLocks noChangeAspect="1"/>
          </p:cNvPicPr>
          <p:nvPr/>
        </p:nvPicPr>
        <p:blipFill>
          <a:blip r:embed="rId2"/>
          <a:stretch>
            <a:fillRect/>
          </a:stretch>
        </p:blipFill>
        <p:spPr>
          <a:xfrm>
            <a:off x="4628819" y="135323"/>
            <a:ext cx="2686381" cy="787400"/>
          </a:xfrm>
          <a:prstGeom prst="rect">
            <a:avLst/>
          </a:prstGeom>
        </p:spPr>
      </p:pic>
      <p:sp>
        <p:nvSpPr>
          <p:cNvPr id="20" name="文字方塊 19">
            <a:extLst>
              <a:ext uri="{FF2B5EF4-FFF2-40B4-BE49-F238E27FC236}">
                <a16:creationId xmlns:a16="http://schemas.microsoft.com/office/drawing/2014/main" id="{51EEF5C3-201E-0E46-A54A-9BFA53CBF402}"/>
              </a:ext>
            </a:extLst>
          </p:cNvPr>
          <p:cNvSpPr txBox="1"/>
          <p:nvPr/>
        </p:nvSpPr>
        <p:spPr>
          <a:xfrm>
            <a:off x="1576941" y="602616"/>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建立模型</a:t>
            </a: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805C1AA-AF03-4B42-8C6E-907573178EA3}"/>
                  </a:ext>
                </a:extLst>
              </p:cNvPr>
              <p:cNvSpPr txBox="1"/>
              <p:nvPr/>
            </p:nvSpPr>
            <p:spPr>
              <a:xfrm>
                <a:off x="4132663" y="2989135"/>
                <a:ext cx="5020302" cy="712631"/>
              </a:xfrm>
              <a:prstGeom prst="rect">
                <a:avLst/>
              </a:prstGeom>
              <a:noFill/>
            </p:spPr>
            <p:txBody>
              <a:bodyPr wrap="square" rtlCol="0">
                <a:spAutoFit/>
              </a:bodyPr>
              <a:lstStyle/>
              <a:p>
                <a:r>
                  <a:rPr lang="en-US" altLang="zh-TW" b="1" dirty="0"/>
                  <a:t>Normalization:   </a:t>
                </a:r>
                <a14:m>
                  <m:oMath xmlns:m="http://schemas.openxmlformats.org/officeDocument/2006/math">
                    <m:r>
                      <a:rPr lang="en-US" altLang="zh-TW" sz="2800" b="1" i="1" smtClean="0">
                        <a:latin typeface="Cambria Math" panose="02040503050406030204" pitchFamily="18" charset="0"/>
                      </a:rPr>
                      <m:t>𝒛</m:t>
                    </m:r>
                    <m:r>
                      <a:rPr lang="en-US" altLang="zh-TW" sz="2800" b="1" i="1" smtClean="0">
                        <a:latin typeface="Cambria Math" panose="02040503050406030204" pitchFamily="18" charset="0"/>
                      </a:rPr>
                      <m:t>=</m:t>
                    </m:r>
                    <m:f>
                      <m:fPr>
                        <m:ctrlPr>
                          <a:rPr lang="en-US" altLang="zh-TW" sz="2800" b="1" i="1" smtClean="0">
                            <a:latin typeface="Cambria Math" panose="02040503050406030204" pitchFamily="18" charset="0"/>
                          </a:rPr>
                        </m:ctrlPr>
                      </m:fPr>
                      <m:num>
                        <m:r>
                          <a:rPr lang="en-US" altLang="zh-TW" sz="2800" b="1" i="1" smtClean="0">
                            <a:latin typeface="Cambria Math" panose="02040503050406030204" pitchFamily="18" charset="0"/>
                          </a:rPr>
                          <m:t>𝑿</m:t>
                        </m:r>
                        <m:r>
                          <a:rPr lang="en-US" altLang="zh-TW" sz="2800" b="1" i="1" smtClean="0">
                            <a:latin typeface="Cambria Math" panose="02040503050406030204" pitchFamily="18" charset="0"/>
                          </a:rPr>
                          <m:t>−</m:t>
                        </m:r>
                        <m:r>
                          <a:rPr lang="en-US" altLang="zh-TW" sz="2800" b="1" i="1" smtClean="0">
                            <a:latin typeface="Cambria Math" panose="02040503050406030204" pitchFamily="18" charset="0"/>
                          </a:rPr>
                          <m:t>𝝁</m:t>
                        </m:r>
                      </m:num>
                      <m:den>
                        <m:r>
                          <a:rPr lang="en-US" altLang="zh-TW" sz="2800" b="1" i="1" smtClean="0">
                            <a:latin typeface="Cambria Math" panose="02040503050406030204" pitchFamily="18" charset="0"/>
                          </a:rPr>
                          <m:t>𝝈</m:t>
                        </m:r>
                      </m:den>
                    </m:f>
                  </m:oMath>
                </a14:m>
                <a:endParaRPr lang="zh-TW" altLang="en-US" sz="2800" b="1" dirty="0"/>
              </a:p>
            </p:txBody>
          </p:sp>
        </mc:Choice>
        <mc:Fallback xmlns="">
          <p:sp>
            <p:nvSpPr>
              <p:cNvPr id="6" name="文字方塊 5">
                <a:extLst>
                  <a:ext uri="{FF2B5EF4-FFF2-40B4-BE49-F238E27FC236}">
                    <a16:creationId xmlns:a16="http://schemas.microsoft.com/office/drawing/2014/main" id="{C805C1AA-AF03-4B42-8C6E-907573178EA3}"/>
                  </a:ext>
                </a:extLst>
              </p:cNvPr>
              <p:cNvSpPr txBox="1">
                <a:spLocks noRot="1" noChangeAspect="1" noMove="1" noResize="1" noEditPoints="1" noAdjustHandles="1" noChangeArrowheads="1" noChangeShapeType="1" noTextEdit="1"/>
              </p:cNvSpPr>
              <p:nvPr/>
            </p:nvSpPr>
            <p:spPr>
              <a:xfrm>
                <a:off x="4132663" y="2989135"/>
                <a:ext cx="5020302" cy="712631"/>
              </a:xfrm>
              <a:prstGeom prst="rect">
                <a:avLst/>
              </a:prstGeom>
              <a:blipFill>
                <a:blip r:embed="rId3"/>
                <a:stretch>
                  <a:fillRect l="-1094"/>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DA909E3D-AF77-4DB1-8C5D-9E117640A836}"/>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1071554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FAB6144F-FE95-4B9E-AAF4-3DA1E38DECD5}"/>
              </a:ext>
            </a:extLst>
          </p:cNvPr>
          <p:cNvSpPr/>
          <p:nvPr/>
        </p:nvSpPr>
        <p:spPr>
          <a:xfrm>
            <a:off x="261392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itchFamily="34" charset="-122"/>
                <a:ea typeface="微软雅黑" pitchFamily="34" charset="-122"/>
              </a:rPr>
              <a:t>STEP 1</a:t>
            </a:r>
            <a:endParaRPr lang="zh-CN" altLang="en-US" sz="1500" b="1" dirty="0">
              <a:latin typeface="微软雅黑" pitchFamily="34" charset="-122"/>
              <a:ea typeface="微软雅黑" pitchFamily="34" charset="-122"/>
            </a:endParaRPr>
          </a:p>
        </p:txBody>
      </p:sp>
      <p:sp>
        <p:nvSpPr>
          <p:cNvPr id="3" name="椭圆 2">
            <a:extLst>
              <a:ext uri="{FF2B5EF4-FFF2-40B4-BE49-F238E27FC236}">
                <a16:creationId xmlns:a16="http://schemas.microsoft.com/office/drawing/2014/main" id="{A674A529-059B-4650-8D91-58497E2FB8B6}"/>
              </a:ext>
            </a:extLst>
          </p:cNvPr>
          <p:cNvSpPr/>
          <p:nvPr/>
        </p:nvSpPr>
        <p:spPr>
          <a:xfrm>
            <a:off x="4504137" y="1584973"/>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2</a:t>
            </a:r>
            <a:endParaRPr lang="zh-CN" altLang="en-US" sz="1500" b="1" dirty="0">
              <a:latin typeface="微软雅黑" pitchFamily="34" charset="-122"/>
              <a:ea typeface="微软雅黑" pitchFamily="34" charset="-122"/>
            </a:endParaRPr>
          </a:p>
        </p:txBody>
      </p:sp>
      <p:cxnSp>
        <p:nvCxnSpPr>
          <p:cNvPr id="6" name="直接连接符 5">
            <a:extLst>
              <a:ext uri="{FF2B5EF4-FFF2-40B4-BE49-F238E27FC236}">
                <a16:creationId xmlns:a16="http://schemas.microsoft.com/office/drawing/2014/main" id="{BA535854-CE81-4D65-93DF-8D87867D655A}"/>
              </a:ext>
            </a:extLst>
          </p:cNvPr>
          <p:cNvCxnSpPr>
            <a:stCxn id="2" idx="6"/>
            <a:endCxn id="3" idx="2"/>
          </p:cNvCxnSpPr>
          <p:nvPr/>
        </p:nvCxnSpPr>
        <p:spPr>
          <a:xfrm>
            <a:off x="385606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FE49BDE-627F-4FAB-8A96-592C3783A6F4}"/>
              </a:ext>
            </a:extLst>
          </p:cNvPr>
          <p:cNvSpPr/>
          <p:nvPr/>
        </p:nvSpPr>
        <p:spPr>
          <a:xfrm>
            <a:off x="2429043" y="2537576"/>
            <a:ext cx="1611907" cy="499560"/>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資料標準化</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pic>
        <p:nvPicPr>
          <p:cNvPr id="19" name="圖片 18">
            <a:extLst>
              <a:ext uri="{FF2B5EF4-FFF2-40B4-BE49-F238E27FC236}">
                <a16:creationId xmlns:a16="http://schemas.microsoft.com/office/drawing/2014/main" id="{756EF03E-21B5-9440-B8D9-4A1C1E4778D4}"/>
              </a:ext>
            </a:extLst>
          </p:cNvPr>
          <p:cNvPicPr>
            <a:picLocks noChangeAspect="1"/>
          </p:cNvPicPr>
          <p:nvPr/>
        </p:nvPicPr>
        <p:blipFill>
          <a:blip r:embed="rId2"/>
          <a:stretch>
            <a:fillRect/>
          </a:stretch>
        </p:blipFill>
        <p:spPr>
          <a:xfrm>
            <a:off x="4628819" y="135323"/>
            <a:ext cx="2686381" cy="787400"/>
          </a:xfrm>
          <a:prstGeom prst="rect">
            <a:avLst/>
          </a:prstGeom>
        </p:spPr>
      </p:pic>
      <p:sp>
        <p:nvSpPr>
          <p:cNvPr id="17" name="矩形 16">
            <a:extLst>
              <a:ext uri="{FF2B5EF4-FFF2-40B4-BE49-F238E27FC236}">
                <a16:creationId xmlns:a16="http://schemas.microsoft.com/office/drawing/2014/main" id="{49E891F7-D303-FE48-8A61-01FE9A68DAD5}"/>
              </a:ext>
            </a:extLst>
          </p:cNvPr>
          <p:cNvSpPr/>
          <p:nvPr/>
        </p:nvSpPr>
        <p:spPr>
          <a:xfrm>
            <a:off x="3962385" y="2908191"/>
            <a:ext cx="2325641" cy="458908"/>
          </a:xfrm>
          <a:prstGeom prst="rect">
            <a:avLst/>
          </a:prstGeom>
        </p:spPr>
        <p:txBody>
          <a:bodyPr wrap="square" anchor="ctr" anchorCtr="0">
            <a:spAutoFit/>
          </a:bodyPr>
          <a:lstStyle/>
          <a:p>
            <a:pPr algn="ctr">
              <a:lnSpc>
                <a:spcPct val="150000"/>
              </a:lnSpc>
            </a:pPr>
            <a:r>
              <a:rPr lang="en-US" altLang="zh-CN" b="1" dirty="0">
                <a:solidFill>
                  <a:srgbClr val="414455"/>
                </a:solidFill>
                <a:latin typeface="微软雅黑" panose="020B0503020204020204" pitchFamily="34" charset="-122"/>
                <a:ea typeface="微软雅黑" panose="020B0503020204020204" pitchFamily="34" charset="-122"/>
              </a:rPr>
              <a:t>Sliding window</a:t>
            </a:r>
          </a:p>
        </p:txBody>
      </p:sp>
      <p:sp>
        <p:nvSpPr>
          <p:cNvPr id="18" name="矩形 17">
            <a:extLst>
              <a:ext uri="{FF2B5EF4-FFF2-40B4-BE49-F238E27FC236}">
                <a16:creationId xmlns:a16="http://schemas.microsoft.com/office/drawing/2014/main" id="{784B4B22-23D8-F846-96F7-8009D9335952}"/>
              </a:ext>
            </a:extLst>
          </p:cNvPr>
          <p:cNvSpPr/>
          <p:nvPr/>
        </p:nvSpPr>
        <p:spPr>
          <a:xfrm>
            <a:off x="2406696" y="3707827"/>
            <a:ext cx="7687864" cy="1712135"/>
          </a:xfrm>
          <a:prstGeom prst="rect">
            <a:avLst/>
          </a:prstGeom>
        </p:spPr>
        <p:txBody>
          <a:bodyPr wrap="square">
            <a:spAutoFit/>
          </a:bodyPr>
          <a:lstStyle/>
          <a:p>
            <a:pPr>
              <a:lnSpc>
                <a:spcPct val="150000"/>
              </a:lnSpc>
            </a:pPr>
            <a:r>
              <a:rPr lang="en" altLang="zh-TW" b="1" dirty="0">
                <a:solidFill>
                  <a:srgbClr val="FF0000"/>
                </a:solidFill>
              </a:rPr>
              <a:t>Model 1: X non-overlapped; 1 day to 1 day; Y uses residuals training</a:t>
            </a:r>
          </a:p>
          <a:p>
            <a:pPr>
              <a:lnSpc>
                <a:spcPct val="150000"/>
              </a:lnSpc>
            </a:pPr>
            <a:r>
              <a:rPr lang="en" altLang="zh-TW" b="1" dirty="0"/>
              <a:t>Model 2: X non-overlapped; 1 week to 1 week; Y uses residuals training</a:t>
            </a:r>
          </a:p>
          <a:p>
            <a:pPr>
              <a:lnSpc>
                <a:spcPct val="150000"/>
              </a:lnSpc>
            </a:pPr>
            <a:r>
              <a:rPr lang="en" altLang="zh-TW" b="1" dirty="0">
                <a:solidFill>
                  <a:srgbClr val="FF0000"/>
                </a:solidFill>
              </a:rPr>
              <a:t>Model 3: X overlapped; 2 weeks to 1 week; Y uses residuals training</a:t>
            </a:r>
          </a:p>
          <a:p>
            <a:pPr>
              <a:lnSpc>
                <a:spcPct val="150000"/>
              </a:lnSpc>
            </a:pPr>
            <a:r>
              <a:rPr lang="en" altLang="zh-TW" b="1" dirty="0"/>
              <a:t>Model 4: X non-overlapped; 1 day to 1 day; Y uses log price</a:t>
            </a:r>
          </a:p>
        </p:txBody>
      </p:sp>
      <p:sp>
        <p:nvSpPr>
          <p:cNvPr id="11" name="文字方塊 10">
            <a:extLst>
              <a:ext uri="{FF2B5EF4-FFF2-40B4-BE49-F238E27FC236}">
                <a16:creationId xmlns:a16="http://schemas.microsoft.com/office/drawing/2014/main" id="{7DE103A9-42E3-4107-B0AE-203B10B76B0B}"/>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036334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11BE559-926B-425B-9485-AAE486B02CE7}"/>
              </a:ext>
            </a:extLst>
          </p:cNvPr>
          <p:cNvPicPr>
            <a:picLocks noChangeAspect="1"/>
          </p:cNvPicPr>
          <p:nvPr/>
        </p:nvPicPr>
        <p:blipFill>
          <a:blip r:embed="rId2"/>
          <a:stretch>
            <a:fillRect/>
          </a:stretch>
        </p:blipFill>
        <p:spPr>
          <a:xfrm>
            <a:off x="4628819" y="135323"/>
            <a:ext cx="2686381" cy="787400"/>
          </a:xfrm>
          <a:prstGeom prst="rect">
            <a:avLst/>
          </a:prstGeom>
        </p:spPr>
      </p:pic>
      <p:sp>
        <p:nvSpPr>
          <p:cNvPr id="3" name="矩形 2">
            <a:extLst>
              <a:ext uri="{FF2B5EF4-FFF2-40B4-BE49-F238E27FC236}">
                <a16:creationId xmlns:a16="http://schemas.microsoft.com/office/drawing/2014/main" id="{0E13DDB6-CF17-4976-8235-56AC7B854135}"/>
              </a:ext>
            </a:extLst>
          </p:cNvPr>
          <p:cNvSpPr/>
          <p:nvPr/>
        </p:nvSpPr>
        <p:spPr>
          <a:xfrm>
            <a:off x="1730641" y="797856"/>
            <a:ext cx="7687864" cy="838884"/>
          </a:xfrm>
          <a:prstGeom prst="rect">
            <a:avLst/>
          </a:prstGeom>
        </p:spPr>
        <p:txBody>
          <a:bodyPr wrap="square">
            <a:spAutoFit/>
          </a:bodyPr>
          <a:lstStyle/>
          <a:p>
            <a:pPr>
              <a:lnSpc>
                <a:spcPct val="150000"/>
              </a:lnSpc>
            </a:pPr>
            <a:r>
              <a:rPr lang="en" altLang="zh-TW" sz="3600" b="1" dirty="0"/>
              <a:t>Model 1:</a:t>
            </a:r>
          </a:p>
        </p:txBody>
      </p:sp>
      <p:sp>
        <p:nvSpPr>
          <p:cNvPr id="4" name="矩形 3">
            <a:extLst>
              <a:ext uri="{FF2B5EF4-FFF2-40B4-BE49-F238E27FC236}">
                <a16:creationId xmlns:a16="http://schemas.microsoft.com/office/drawing/2014/main" id="{D39088A1-F52D-45BC-AF55-1D02D0564C6E}"/>
              </a:ext>
            </a:extLst>
          </p:cNvPr>
          <p:cNvSpPr/>
          <p:nvPr/>
        </p:nvSpPr>
        <p:spPr>
          <a:xfrm>
            <a:off x="3893189" y="1920264"/>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5" name="矩形 4">
            <a:extLst>
              <a:ext uri="{FF2B5EF4-FFF2-40B4-BE49-F238E27FC236}">
                <a16:creationId xmlns:a16="http://schemas.microsoft.com/office/drawing/2014/main" id="{FB8570A2-8003-4797-B3B9-34D73B00E849}"/>
              </a:ext>
            </a:extLst>
          </p:cNvPr>
          <p:cNvSpPr/>
          <p:nvPr/>
        </p:nvSpPr>
        <p:spPr>
          <a:xfrm>
            <a:off x="4803131" y="1920264"/>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6" name="矩形 5">
            <a:extLst>
              <a:ext uri="{FF2B5EF4-FFF2-40B4-BE49-F238E27FC236}">
                <a16:creationId xmlns:a16="http://schemas.microsoft.com/office/drawing/2014/main" id="{023146A6-02A0-4948-BD96-98CA672F4C3D}"/>
              </a:ext>
            </a:extLst>
          </p:cNvPr>
          <p:cNvSpPr/>
          <p:nvPr/>
        </p:nvSpPr>
        <p:spPr>
          <a:xfrm>
            <a:off x="5661313" y="1920265"/>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7" name="矩形 6">
            <a:extLst>
              <a:ext uri="{FF2B5EF4-FFF2-40B4-BE49-F238E27FC236}">
                <a16:creationId xmlns:a16="http://schemas.microsoft.com/office/drawing/2014/main" id="{CAF207BB-F5DD-4804-8AD7-5B8A7F2C4FFF}"/>
              </a:ext>
            </a:extLst>
          </p:cNvPr>
          <p:cNvSpPr/>
          <p:nvPr/>
        </p:nvSpPr>
        <p:spPr>
          <a:xfrm>
            <a:off x="6657550" y="1920265"/>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8" name="矩形 7">
            <a:extLst>
              <a:ext uri="{FF2B5EF4-FFF2-40B4-BE49-F238E27FC236}">
                <a16:creationId xmlns:a16="http://schemas.microsoft.com/office/drawing/2014/main" id="{AEC81CA9-FD4B-43DB-9B49-440AE871A17F}"/>
              </a:ext>
            </a:extLst>
          </p:cNvPr>
          <p:cNvSpPr/>
          <p:nvPr/>
        </p:nvSpPr>
        <p:spPr>
          <a:xfrm>
            <a:off x="7626629" y="1920263"/>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9" name="矩形 8">
            <a:extLst>
              <a:ext uri="{FF2B5EF4-FFF2-40B4-BE49-F238E27FC236}">
                <a16:creationId xmlns:a16="http://schemas.microsoft.com/office/drawing/2014/main" id="{6F102A8B-BA90-498E-8A30-1885040ABA16}"/>
              </a:ext>
            </a:extLst>
          </p:cNvPr>
          <p:cNvSpPr/>
          <p:nvPr/>
        </p:nvSpPr>
        <p:spPr>
          <a:xfrm>
            <a:off x="8622866" y="1920263"/>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10" name="矩形 9">
            <a:extLst>
              <a:ext uri="{FF2B5EF4-FFF2-40B4-BE49-F238E27FC236}">
                <a16:creationId xmlns:a16="http://schemas.microsoft.com/office/drawing/2014/main" id="{75F1B973-3172-4E65-AECC-5E908FF96A49}"/>
              </a:ext>
            </a:extLst>
          </p:cNvPr>
          <p:cNvSpPr/>
          <p:nvPr/>
        </p:nvSpPr>
        <p:spPr>
          <a:xfrm>
            <a:off x="9619103" y="1920263"/>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11" name="箭號: 向下 10">
            <a:extLst>
              <a:ext uri="{FF2B5EF4-FFF2-40B4-BE49-F238E27FC236}">
                <a16:creationId xmlns:a16="http://schemas.microsoft.com/office/drawing/2014/main" id="{094FA4BF-00FF-4C29-838A-A5653B4D2A76}"/>
              </a:ext>
            </a:extLst>
          </p:cNvPr>
          <p:cNvSpPr/>
          <p:nvPr/>
        </p:nvSpPr>
        <p:spPr>
          <a:xfrm>
            <a:off x="4045589" y="3249327"/>
            <a:ext cx="322729" cy="3979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 name="箭號: 向下 11">
            <a:extLst>
              <a:ext uri="{FF2B5EF4-FFF2-40B4-BE49-F238E27FC236}">
                <a16:creationId xmlns:a16="http://schemas.microsoft.com/office/drawing/2014/main" id="{80F5BE76-FA1D-44EE-A5B2-F90CC5540B8D}"/>
              </a:ext>
            </a:extLst>
          </p:cNvPr>
          <p:cNvSpPr/>
          <p:nvPr/>
        </p:nvSpPr>
        <p:spPr>
          <a:xfrm>
            <a:off x="4929652" y="3249327"/>
            <a:ext cx="322729" cy="3979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 name="箭號: 向下 12">
            <a:extLst>
              <a:ext uri="{FF2B5EF4-FFF2-40B4-BE49-F238E27FC236}">
                <a16:creationId xmlns:a16="http://schemas.microsoft.com/office/drawing/2014/main" id="{7E5DEDF0-FAC1-43B5-84FD-5119B03CEC87}"/>
              </a:ext>
            </a:extLst>
          </p:cNvPr>
          <p:cNvSpPr/>
          <p:nvPr/>
        </p:nvSpPr>
        <p:spPr>
          <a:xfrm>
            <a:off x="5823632" y="3249327"/>
            <a:ext cx="322729" cy="3979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箭號: 向下 13">
            <a:extLst>
              <a:ext uri="{FF2B5EF4-FFF2-40B4-BE49-F238E27FC236}">
                <a16:creationId xmlns:a16="http://schemas.microsoft.com/office/drawing/2014/main" id="{EDA88CF2-4D26-404C-85CF-7A3AF78B966B}"/>
              </a:ext>
            </a:extLst>
          </p:cNvPr>
          <p:cNvSpPr/>
          <p:nvPr/>
        </p:nvSpPr>
        <p:spPr>
          <a:xfrm>
            <a:off x="6809950" y="3249327"/>
            <a:ext cx="322729" cy="3979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5" name="箭號: 向下 14">
            <a:extLst>
              <a:ext uri="{FF2B5EF4-FFF2-40B4-BE49-F238E27FC236}">
                <a16:creationId xmlns:a16="http://schemas.microsoft.com/office/drawing/2014/main" id="{4446C26F-AD7E-4C1D-BC49-1E743C5C91D6}"/>
              </a:ext>
            </a:extLst>
          </p:cNvPr>
          <p:cNvSpPr/>
          <p:nvPr/>
        </p:nvSpPr>
        <p:spPr>
          <a:xfrm>
            <a:off x="7761210" y="3249325"/>
            <a:ext cx="322729" cy="3979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箭號: 向下 15">
            <a:extLst>
              <a:ext uri="{FF2B5EF4-FFF2-40B4-BE49-F238E27FC236}">
                <a16:creationId xmlns:a16="http://schemas.microsoft.com/office/drawing/2014/main" id="{8D485572-3253-4431-A7D6-7F196FAD36C4}"/>
              </a:ext>
            </a:extLst>
          </p:cNvPr>
          <p:cNvSpPr/>
          <p:nvPr/>
        </p:nvSpPr>
        <p:spPr>
          <a:xfrm>
            <a:off x="8782586" y="3249325"/>
            <a:ext cx="322729" cy="3979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7" name="箭號: 向下 16">
            <a:extLst>
              <a:ext uri="{FF2B5EF4-FFF2-40B4-BE49-F238E27FC236}">
                <a16:creationId xmlns:a16="http://schemas.microsoft.com/office/drawing/2014/main" id="{88D15DE3-0FEB-45FD-ACE2-DAD3F18A3875}"/>
              </a:ext>
            </a:extLst>
          </p:cNvPr>
          <p:cNvSpPr/>
          <p:nvPr/>
        </p:nvSpPr>
        <p:spPr>
          <a:xfrm>
            <a:off x="9828014" y="3252868"/>
            <a:ext cx="322729" cy="3979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3D5FCC5E-8705-4354-A2BF-E87928651057}"/>
              </a:ext>
            </a:extLst>
          </p:cNvPr>
          <p:cNvSpPr/>
          <p:nvPr/>
        </p:nvSpPr>
        <p:spPr>
          <a:xfrm>
            <a:off x="3893188" y="3882617"/>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8</a:t>
            </a:r>
            <a:endParaRPr lang="zh-TW" altLang="en-US" dirty="0"/>
          </a:p>
        </p:txBody>
      </p:sp>
      <p:sp>
        <p:nvSpPr>
          <p:cNvPr id="19" name="矩形 18">
            <a:extLst>
              <a:ext uri="{FF2B5EF4-FFF2-40B4-BE49-F238E27FC236}">
                <a16:creationId xmlns:a16="http://schemas.microsoft.com/office/drawing/2014/main" id="{3665C5AA-11A2-44F9-B856-C2D775EDC52B}"/>
              </a:ext>
            </a:extLst>
          </p:cNvPr>
          <p:cNvSpPr/>
          <p:nvPr/>
        </p:nvSpPr>
        <p:spPr>
          <a:xfrm>
            <a:off x="8633240" y="3889279"/>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13</a:t>
            </a:r>
            <a:endParaRPr lang="zh-TW" altLang="en-US" dirty="0"/>
          </a:p>
        </p:txBody>
      </p:sp>
      <p:sp>
        <p:nvSpPr>
          <p:cNvPr id="20" name="矩形 19">
            <a:extLst>
              <a:ext uri="{FF2B5EF4-FFF2-40B4-BE49-F238E27FC236}">
                <a16:creationId xmlns:a16="http://schemas.microsoft.com/office/drawing/2014/main" id="{9D6F5180-9A0D-44A9-9FD4-70171E42CA2F}"/>
              </a:ext>
            </a:extLst>
          </p:cNvPr>
          <p:cNvSpPr/>
          <p:nvPr/>
        </p:nvSpPr>
        <p:spPr>
          <a:xfrm>
            <a:off x="4822676" y="3882617"/>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9</a:t>
            </a:r>
            <a:endParaRPr lang="zh-TW" altLang="en-US" dirty="0"/>
          </a:p>
        </p:txBody>
      </p:sp>
      <p:sp>
        <p:nvSpPr>
          <p:cNvPr id="21" name="矩形 20">
            <a:extLst>
              <a:ext uri="{FF2B5EF4-FFF2-40B4-BE49-F238E27FC236}">
                <a16:creationId xmlns:a16="http://schemas.microsoft.com/office/drawing/2014/main" id="{254E81D1-DDFC-4AA9-B2AE-DF356DC53C70}"/>
              </a:ext>
            </a:extLst>
          </p:cNvPr>
          <p:cNvSpPr/>
          <p:nvPr/>
        </p:nvSpPr>
        <p:spPr>
          <a:xfrm>
            <a:off x="5700616" y="3892985"/>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10</a:t>
            </a:r>
            <a:endParaRPr lang="zh-TW" altLang="en-US" dirty="0"/>
          </a:p>
        </p:txBody>
      </p:sp>
      <p:sp>
        <p:nvSpPr>
          <p:cNvPr id="22" name="矩形 21">
            <a:extLst>
              <a:ext uri="{FF2B5EF4-FFF2-40B4-BE49-F238E27FC236}">
                <a16:creationId xmlns:a16="http://schemas.microsoft.com/office/drawing/2014/main" id="{0BABCDFC-0ADA-4663-8696-465D6EC3537F}"/>
              </a:ext>
            </a:extLst>
          </p:cNvPr>
          <p:cNvSpPr/>
          <p:nvPr/>
        </p:nvSpPr>
        <p:spPr>
          <a:xfrm>
            <a:off x="6657550" y="3892985"/>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11</a:t>
            </a:r>
            <a:endParaRPr lang="zh-TW" altLang="en-US" dirty="0"/>
          </a:p>
        </p:txBody>
      </p:sp>
      <p:sp>
        <p:nvSpPr>
          <p:cNvPr id="23" name="矩形 22">
            <a:extLst>
              <a:ext uri="{FF2B5EF4-FFF2-40B4-BE49-F238E27FC236}">
                <a16:creationId xmlns:a16="http://schemas.microsoft.com/office/drawing/2014/main" id="{BE6B5653-FBDE-46D7-A635-A3E5567D6E8D}"/>
              </a:ext>
            </a:extLst>
          </p:cNvPr>
          <p:cNvSpPr/>
          <p:nvPr/>
        </p:nvSpPr>
        <p:spPr>
          <a:xfrm>
            <a:off x="7608809" y="3889280"/>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12</a:t>
            </a:r>
            <a:endParaRPr lang="zh-TW" altLang="en-US" dirty="0"/>
          </a:p>
        </p:txBody>
      </p:sp>
      <p:sp>
        <p:nvSpPr>
          <p:cNvPr id="24" name="矩形 23">
            <a:extLst>
              <a:ext uri="{FF2B5EF4-FFF2-40B4-BE49-F238E27FC236}">
                <a16:creationId xmlns:a16="http://schemas.microsoft.com/office/drawing/2014/main" id="{2C3D340B-8C53-4F29-81D9-8C311AE845D6}"/>
              </a:ext>
            </a:extLst>
          </p:cNvPr>
          <p:cNvSpPr/>
          <p:nvPr/>
        </p:nvSpPr>
        <p:spPr>
          <a:xfrm>
            <a:off x="9619103" y="3905422"/>
            <a:ext cx="627530"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14</a:t>
            </a:r>
            <a:endParaRPr lang="zh-TW" altLang="en-US" dirty="0"/>
          </a:p>
        </p:txBody>
      </p:sp>
      <p:sp>
        <p:nvSpPr>
          <p:cNvPr id="25" name="矩形 24">
            <a:extLst>
              <a:ext uri="{FF2B5EF4-FFF2-40B4-BE49-F238E27FC236}">
                <a16:creationId xmlns:a16="http://schemas.microsoft.com/office/drawing/2014/main" id="{25557A8A-D748-46ED-B081-CF15C30592EC}"/>
              </a:ext>
            </a:extLst>
          </p:cNvPr>
          <p:cNvSpPr/>
          <p:nvPr/>
        </p:nvSpPr>
        <p:spPr>
          <a:xfrm>
            <a:off x="3946975" y="2413169"/>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8</a:t>
            </a:r>
            <a:endParaRPr lang="zh-TW" altLang="en-US" dirty="0"/>
          </a:p>
        </p:txBody>
      </p:sp>
      <p:sp>
        <p:nvSpPr>
          <p:cNvPr id="26" name="矩形 25">
            <a:extLst>
              <a:ext uri="{FF2B5EF4-FFF2-40B4-BE49-F238E27FC236}">
                <a16:creationId xmlns:a16="http://schemas.microsoft.com/office/drawing/2014/main" id="{C9828D7F-3F08-401C-9E2C-14360EB3825C}"/>
              </a:ext>
            </a:extLst>
          </p:cNvPr>
          <p:cNvSpPr/>
          <p:nvPr/>
        </p:nvSpPr>
        <p:spPr>
          <a:xfrm>
            <a:off x="8687027" y="2419831"/>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13</a:t>
            </a:r>
            <a:endParaRPr lang="zh-TW" altLang="en-US" dirty="0"/>
          </a:p>
        </p:txBody>
      </p:sp>
      <p:sp>
        <p:nvSpPr>
          <p:cNvPr id="27" name="矩形 26">
            <a:extLst>
              <a:ext uri="{FF2B5EF4-FFF2-40B4-BE49-F238E27FC236}">
                <a16:creationId xmlns:a16="http://schemas.microsoft.com/office/drawing/2014/main" id="{92E23E85-1067-40B6-AFAE-34EAC37B8BDC}"/>
              </a:ext>
            </a:extLst>
          </p:cNvPr>
          <p:cNvSpPr/>
          <p:nvPr/>
        </p:nvSpPr>
        <p:spPr>
          <a:xfrm>
            <a:off x="4876463" y="2413169"/>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9</a:t>
            </a:r>
            <a:endParaRPr lang="zh-TW" altLang="en-US" dirty="0"/>
          </a:p>
        </p:txBody>
      </p:sp>
      <p:sp>
        <p:nvSpPr>
          <p:cNvPr id="28" name="矩形 27">
            <a:extLst>
              <a:ext uri="{FF2B5EF4-FFF2-40B4-BE49-F238E27FC236}">
                <a16:creationId xmlns:a16="http://schemas.microsoft.com/office/drawing/2014/main" id="{828241E9-AD0D-49C6-A972-CC06525EB20C}"/>
              </a:ext>
            </a:extLst>
          </p:cNvPr>
          <p:cNvSpPr/>
          <p:nvPr/>
        </p:nvSpPr>
        <p:spPr>
          <a:xfrm>
            <a:off x="5754403" y="2423537"/>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10</a:t>
            </a:r>
            <a:endParaRPr lang="zh-TW" altLang="en-US" dirty="0"/>
          </a:p>
        </p:txBody>
      </p:sp>
      <p:sp>
        <p:nvSpPr>
          <p:cNvPr id="29" name="矩形 28">
            <a:extLst>
              <a:ext uri="{FF2B5EF4-FFF2-40B4-BE49-F238E27FC236}">
                <a16:creationId xmlns:a16="http://schemas.microsoft.com/office/drawing/2014/main" id="{35C410D4-9BB7-475B-87F3-57D39775A580}"/>
              </a:ext>
            </a:extLst>
          </p:cNvPr>
          <p:cNvSpPr/>
          <p:nvPr/>
        </p:nvSpPr>
        <p:spPr>
          <a:xfrm>
            <a:off x="6711337" y="2423537"/>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11</a:t>
            </a:r>
            <a:endParaRPr lang="zh-TW" altLang="en-US" dirty="0"/>
          </a:p>
        </p:txBody>
      </p:sp>
      <p:sp>
        <p:nvSpPr>
          <p:cNvPr id="30" name="矩形 29">
            <a:extLst>
              <a:ext uri="{FF2B5EF4-FFF2-40B4-BE49-F238E27FC236}">
                <a16:creationId xmlns:a16="http://schemas.microsoft.com/office/drawing/2014/main" id="{9A4458CB-6A56-43A5-997B-F70EC789BFC9}"/>
              </a:ext>
            </a:extLst>
          </p:cNvPr>
          <p:cNvSpPr/>
          <p:nvPr/>
        </p:nvSpPr>
        <p:spPr>
          <a:xfrm>
            <a:off x="7662596" y="2419832"/>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12</a:t>
            </a:r>
            <a:endParaRPr lang="zh-TW" altLang="en-US" dirty="0"/>
          </a:p>
        </p:txBody>
      </p:sp>
      <p:sp>
        <p:nvSpPr>
          <p:cNvPr id="31" name="矩形 30">
            <a:extLst>
              <a:ext uri="{FF2B5EF4-FFF2-40B4-BE49-F238E27FC236}">
                <a16:creationId xmlns:a16="http://schemas.microsoft.com/office/drawing/2014/main" id="{B2A25876-E91F-4AEC-ABE1-C604B18A50FF}"/>
              </a:ext>
            </a:extLst>
          </p:cNvPr>
          <p:cNvSpPr/>
          <p:nvPr/>
        </p:nvSpPr>
        <p:spPr>
          <a:xfrm>
            <a:off x="9672890" y="2435974"/>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14</a:t>
            </a:r>
            <a:endParaRPr lang="zh-TW" altLang="en-US" dirty="0"/>
          </a:p>
        </p:txBody>
      </p:sp>
      <p:sp>
        <p:nvSpPr>
          <p:cNvPr id="32" name="矩形 31">
            <a:extLst>
              <a:ext uri="{FF2B5EF4-FFF2-40B4-BE49-F238E27FC236}">
                <a16:creationId xmlns:a16="http://schemas.microsoft.com/office/drawing/2014/main" id="{6ADBF030-8FA6-4E28-82F4-2E1C4217716F}"/>
              </a:ext>
            </a:extLst>
          </p:cNvPr>
          <p:cNvSpPr/>
          <p:nvPr/>
        </p:nvSpPr>
        <p:spPr>
          <a:xfrm>
            <a:off x="3946975" y="4404990"/>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15</a:t>
            </a:r>
            <a:endParaRPr lang="zh-TW" altLang="en-US" dirty="0"/>
          </a:p>
        </p:txBody>
      </p:sp>
      <p:sp>
        <p:nvSpPr>
          <p:cNvPr id="33" name="矩形 32">
            <a:extLst>
              <a:ext uri="{FF2B5EF4-FFF2-40B4-BE49-F238E27FC236}">
                <a16:creationId xmlns:a16="http://schemas.microsoft.com/office/drawing/2014/main" id="{A7049800-190E-40F4-B965-6396C0FA5F96}"/>
              </a:ext>
            </a:extLst>
          </p:cNvPr>
          <p:cNvSpPr/>
          <p:nvPr/>
        </p:nvSpPr>
        <p:spPr>
          <a:xfrm>
            <a:off x="8687027" y="4411652"/>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20</a:t>
            </a:r>
            <a:endParaRPr lang="zh-TW" altLang="en-US" dirty="0"/>
          </a:p>
        </p:txBody>
      </p:sp>
      <p:sp>
        <p:nvSpPr>
          <p:cNvPr id="34" name="矩形 33">
            <a:extLst>
              <a:ext uri="{FF2B5EF4-FFF2-40B4-BE49-F238E27FC236}">
                <a16:creationId xmlns:a16="http://schemas.microsoft.com/office/drawing/2014/main" id="{5F92D0FA-9A93-4300-A11A-F1B945B7CB01}"/>
              </a:ext>
            </a:extLst>
          </p:cNvPr>
          <p:cNvSpPr/>
          <p:nvPr/>
        </p:nvSpPr>
        <p:spPr>
          <a:xfrm>
            <a:off x="4876463" y="4404990"/>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16</a:t>
            </a:r>
            <a:endParaRPr lang="zh-TW" altLang="en-US" dirty="0"/>
          </a:p>
        </p:txBody>
      </p:sp>
      <p:sp>
        <p:nvSpPr>
          <p:cNvPr id="35" name="矩形 34">
            <a:extLst>
              <a:ext uri="{FF2B5EF4-FFF2-40B4-BE49-F238E27FC236}">
                <a16:creationId xmlns:a16="http://schemas.microsoft.com/office/drawing/2014/main" id="{2C2BF127-6BA0-4175-AA2E-7482F633AFD1}"/>
              </a:ext>
            </a:extLst>
          </p:cNvPr>
          <p:cNvSpPr/>
          <p:nvPr/>
        </p:nvSpPr>
        <p:spPr>
          <a:xfrm>
            <a:off x="5754403" y="4415358"/>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17</a:t>
            </a:r>
            <a:endParaRPr lang="zh-TW" altLang="en-US" dirty="0"/>
          </a:p>
        </p:txBody>
      </p:sp>
      <p:sp>
        <p:nvSpPr>
          <p:cNvPr id="36" name="矩形 35">
            <a:extLst>
              <a:ext uri="{FF2B5EF4-FFF2-40B4-BE49-F238E27FC236}">
                <a16:creationId xmlns:a16="http://schemas.microsoft.com/office/drawing/2014/main" id="{F5DE5A39-D403-41F8-AD1E-C460FFC92F7E}"/>
              </a:ext>
            </a:extLst>
          </p:cNvPr>
          <p:cNvSpPr/>
          <p:nvPr/>
        </p:nvSpPr>
        <p:spPr>
          <a:xfrm>
            <a:off x="6711337" y="4415358"/>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18</a:t>
            </a:r>
            <a:endParaRPr lang="zh-TW" altLang="en-US" dirty="0"/>
          </a:p>
        </p:txBody>
      </p:sp>
      <p:sp>
        <p:nvSpPr>
          <p:cNvPr id="37" name="矩形 36">
            <a:extLst>
              <a:ext uri="{FF2B5EF4-FFF2-40B4-BE49-F238E27FC236}">
                <a16:creationId xmlns:a16="http://schemas.microsoft.com/office/drawing/2014/main" id="{BA986E22-5730-48E8-AC4B-973F5FFDD27B}"/>
              </a:ext>
            </a:extLst>
          </p:cNvPr>
          <p:cNvSpPr/>
          <p:nvPr/>
        </p:nvSpPr>
        <p:spPr>
          <a:xfrm>
            <a:off x="7662596" y="4411653"/>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19</a:t>
            </a:r>
            <a:endParaRPr lang="zh-TW" altLang="en-US" dirty="0"/>
          </a:p>
        </p:txBody>
      </p:sp>
      <p:sp>
        <p:nvSpPr>
          <p:cNvPr id="38" name="矩形 37">
            <a:extLst>
              <a:ext uri="{FF2B5EF4-FFF2-40B4-BE49-F238E27FC236}">
                <a16:creationId xmlns:a16="http://schemas.microsoft.com/office/drawing/2014/main" id="{46CBE6DA-2DA3-43DF-8526-1671899C1DDC}"/>
              </a:ext>
            </a:extLst>
          </p:cNvPr>
          <p:cNvSpPr/>
          <p:nvPr/>
        </p:nvSpPr>
        <p:spPr>
          <a:xfrm>
            <a:off x="9672890" y="4427795"/>
            <a:ext cx="627530" cy="6185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21</a:t>
            </a:r>
            <a:endParaRPr lang="zh-TW" altLang="en-US" dirty="0"/>
          </a:p>
        </p:txBody>
      </p:sp>
      <p:sp>
        <p:nvSpPr>
          <p:cNvPr id="39" name="矩形: 圓角 38">
            <a:extLst>
              <a:ext uri="{FF2B5EF4-FFF2-40B4-BE49-F238E27FC236}">
                <a16:creationId xmlns:a16="http://schemas.microsoft.com/office/drawing/2014/main" id="{2618C18C-0F38-4A10-9DC6-B4D628D15F60}"/>
              </a:ext>
            </a:extLst>
          </p:cNvPr>
          <p:cNvSpPr/>
          <p:nvPr/>
        </p:nvSpPr>
        <p:spPr>
          <a:xfrm>
            <a:off x="1739754" y="2068181"/>
            <a:ext cx="1858001" cy="94129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dirty="0"/>
              <a:t>X (8</a:t>
            </a:r>
            <a:r>
              <a:rPr lang="zh-TW" altLang="en-US" dirty="0"/>
              <a:t>個資料源</a:t>
            </a:r>
            <a:r>
              <a:rPr lang="en-US" altLang="zh-TW" dirty="0"/>
              <a:t>)</a:t>
            </a:r>
            <a:endParaRPr lang="zh-TW" altLang="en-US" dirty="0"/>
          </a:p>
        </p:txBody>
      </p:sp>
      <p:sp>
        <p:nvSpPr>
          <p:cNvPr id="40" name="矩形: 圓角 39">
            <a:extLst>
              <a:ext uri="{FF2B5EF4-FFF2-40B4-BE49-F238E27FC236}">
                <a16:creationId xmlns:a16="http://schemas.microsoft.com/office/drawing/2014/main" id="{ABF78E19-7F7F-4B9C-9223-144BC4DE87A3}"/>
              </a:ext>
            </a:extLst>
          </p:cNvPr>
          <p:cNvSpPr/>
          <p:nvPr/>
        </p:nvSpPr>
        <p:spPr>
          <a:xfrm>
            <a:off x="1730641" y="3941005"/>
            <a:ext cx="1858001" cy="94129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dirty="0"/>
              <a:t>Y </a:t>
            </a:r>
          </a:p>
          <a:p>
            <a:pPr algn="ctr"/>
            <a:r>
              <a:rPr lang="en-US" altLang="zh-TW" dirty="0"/>
              <a:t>(Log Bitcoin</a:t>
            </a:r>
            <a:r>
              <a:rPr lang="zh-TW" altLang="en-US" dirty="0"/>
              <a:t>的剩餘趨勢</a:t>
            </a:r>
            <a:r>
              <a:rPr lang="en-US" altLang="zh-TW" dirty="0"/>
              <a:t>)</a:t>
            </a:r>
            <a:endParaRPr lang="zh-TW" altLang="en-US" dirty="0"/>
          </a:p>
        </p:txBody>
      </p:sp>
      <p:sp>
        <p:nvSpPr>
          <p:cNvPr id="41" name="文字方塊 40">
            <a:extLst>
              <a:ext uri="{FF2B5EF4-FFF2-40B4-BE49-F238E27FC236}">
                <a16:creationId xmlns:a16="http://schemas.microsoft.com/office/drawing/2014/main" id="{A70C1CAD-40EF-44B6-9D15-1332150A50D2}"/>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320983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CD7EC84-2C18-48BB-B4BD-843FB7D4821E}"/>
              </a:ext>
            </a:extLst>
          </p:cNvPr>
          <p:cNvPicPr>
            <a:picLocks noChangeAspect="1"/>
          </p:cNvPicPr>
          <p:nvPr/>
        </p:nvPicPr>
        <p:blipFill>
          <a:blip r:embed="rId2"/>
          <a:stretch>
            <a:fillRect/>
          </a:stretch>
        </p:blipFill>
        <p:spPr>
          <a:xfrm>
            <a:off x="4628819" y="135323"/>
            <a:ext cx="2686381" cy="787400"/>
          </a:xfrm>
          <a:prstGeom prst="rect">
            <a:avLst/>
          </a:prstGeom>
        </p:spPr>
      </p:pic>
      <p:graphicFrame>
        <p:nvGraphicFramePr>
          <p:cNvPr id="4" name="表格 4">
            <a:extLst>
              <a:ext uri="{FF2B5EF4-FFF2-40B4-BE49-F238E27FC236}">
                <a16:creationId xmlns:a16="http://schemas.microsoft.com/office/drawing/2014/main" id="{E0977FE9-DBCA-4149-A1F3-78AB4DF61592}"/>
              </a:ext>
            </a:extLst>
          </p:cNvPr>
          <p:cNvGraphicFramePr>
            <a:graphicFrameLocks noGrp="1"/>
          </p:cNvGraphicFramePr>
          <p:nvPr>
            <p:extLst>
              <p:ext uri="{D42A27DB-BD31-4B8C-83A1-F6EECF244321}">
                <p14:modId xmlns:p14="http://schemas.microsoft.com/office/powerpoint/2010/main" val="3203612"/>
              </p:ext>
            </p:extLst>
          </p:nvPr>
        </p:nvGraphicFramePr>
        <p:xfrm>
          <a:off x="1431408" y="1925395"/>
          <a:ext cx="6394822" cy="466166"/>
        </p:xfrm>
        <a:graphic>
          <a:graphicData uri="http://schemas.openxmlformats.org/drawingml/2006/table">
            <a:tbl>
              <a:tblPr firstRow="1" bandRow="1">
                <a:tableStyleId>{5C22544A-7EE6-4342-B048-85BDC9FD1C3A}</a:tableStyleId>
              </a:tblPr>
              <a:tblGrid>
                <a:gridCol w="456773">
                  <a:extLst>
                    <a:ext uri="{9D8B030D-6E8A-4147-A177-3AD203B41FA5}">
                      <a16:colId xmlns:a16="http://schemas.microsoft.com/office/drawing/2014/main" val="369420558"/>
                    </a:ext>
                  </a:extLst>
                </a:gridCol>
                <a:gridCol w="456773">
                  <a:extLst>
                    <a:ext uri="{9D8B030D-6E8A-4147-A177-3AD203B41FA5}">
                      <a16:colId xmlns:a16="http://schemas.microsoft.com/office/drawing/2014/main" val="3080999074"/>
                    </a:ext>
                  </a:extLst>
                </a:gridCol>
                <a:gridCol w="456773">
                  <a:extLst>
                    <a:ext uri="{9D8B030D-6E8A-4147-A177-3AD203B41FA5}">
                      <a16:colId xmlns:a16="http://schemas.microsoft.com/office/drawing/2014/main" val="990835112"/>
                    </a:ext>
                  </a:extLst>
                </a:gridCol>
                <a:gridCol w="456773">
                  <a:extLst>
                    <a:ext uri="{9D8B030D-6E8A-4147-A177-3AD203B41FA5}">
                      <a16:colId xmlns:a16="http://schemas.microsoft.com/office/drawing/2014/main" val="2913254468"/>
                    </a:ext>
                  </a:extLst>
                </a:gridCol>
                <a:gridCol w="456773">
                  <a:extLst>
                    <a:ext uri="{9D8B030D-6E8A-4147-A177-3AD203B41FA5}">
                      <a16:colId xmlns:a16="http://schemas.microsoft.com/office/drawing/2014/main" val="3869814395"/>
                    </a:ext>
                  </a:extLst>
                </a:gridCol>
                <a:gridCol w="456773">
                  <a:extLst>
                    <a:ext uri="{9D8B030D-6E8A-4147-A177-3AD203B41FA5}">
                      <a16:colId xmlns:a16="http://schemas.microsoft.com/office/drawing/2014/main" val="3057086158"/>
                    </a:ext>
                  </a:extLst>
                </a:gridCol>
                <a:gridCol w="456773">
                  <a:extLst>
                    <a:ext uri="{9D8B030D-6E8A-4147-A177-3AD203B41FA5}">
                      <a16:colId xmlns:a16="http://schemas.microsoft.com/office/drawing/2014/main" val="3353510035"/>
                    </a:ext>
                  </a:extLst>
                </a:gridCol>
                <a:gridCol w="456773">
                  <a:extLst>
                    <a:ext uri="{9D8B030D-6E8A-4147-A177-3AD203B41FA5}">
                      <a16:colId xmlns:a16="http://schemas.microsoft.com/office/drawing/2014/main" val="3326950218"/>
                    </a:ext>
                  </a:extLst>
                </a:gridCol>
                <a:gridCol w="456773">
                  <a:extLst>
                    <a:ext uri="{9D8B030D-6E8A-4147-A177-3AD203B41FA5}">
                      <a16:colId xmlns:a16="http://schemas.microsoft.com/office/drawing/2014/main" val="249373974"/>
                    </a:ext>
                  </a:extLst>
                </a:gridCol>
                <a:gridCol w="456773">
                  <a:extLst>
                    <a:ext uri="{9D8B030D-6E8A-4147-A177-3AD203B41FA5}">
                      <a16:colId xmlns:a16="http://schemas.microsoft.com/office/drawing/2014/main" val="3340872486"/>
                    </a:ext>
                  </a:extLst>
                </a:gridCol>
                <a:gridCol w="456773">
                  <a:extLst>
                    <a:ext uri="{9D8B030D-6E8A-4147-A177-3AD203B41FA5}">
                      <a16:colId xmlns:a16="http://schemas.microsoft.com/office/drawing/2014/main" val="2263705890"/>
                    </a:ext>
                  </a:extLst>
                </a:gridCol>
                <a:gridCol w="456773">
                  <a:extLst>
                    <a:ext uri="{9D8B030D-6E8A-4147-A177-3AD203B41FA5}">
                      <a16:colId xmlns:a16="http://schemas.microsoft.com/office/drawing/2014/main" val="1063600773"/>
                    </a:ext>
                  </a:extLst>
                </a:gridCol>
                <a:gridCol w="456773">
                  <a:extLst>
                    <a:ext uri="{9D8B030D-6E8A-4147-A177-3AD203B41FA5}">
                      <a16:colId xmlns:a16="http://schemas.microsoft.com/office/drawing/2014/main" val="3350731092"/>
                    </a:ext>
                  </a:extLst>
                </a:gridCol>
                <a:gridCol w="456773">
                  <a:extLst>
                    <a:ext uri="{9D8B030D-6E8A-4147-A177-3AD203B41FA5}">
                      <a16:colId xmlns:a16="http://schemas.microsoft.com/office/drawing/2014/main" val="3313137780"/>
                    </a:ext>
                  </a:extLst>
                </a:gridCol>
              </a:tblGrid>
              <a:tr h="466166">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tc>
                  <a:txBody>
                    <a:bodyPr/>
                    <a:lstStyle/>
                    <a:p>
                      <a:pPr algn="ctr"/>
                      <a:r>
                        <a:rPr lang="en-US" altLang="zh-TW" dirty="0"/>
                        <a:t>5</a:t>
                      </a:r>
                      <a:endParaRPr lang="zh-TW" altLang="en-US" dirty="0"/>
                    </a:p>
                  </a:txBody>
                  <a:tcPr/>
                </a:tc>
                <a:tc>
                  <a:txBody>
                    <a:bodyPr/>
                    <a:lstStyle/>
                    <a:p>
                      <a:pPr algn="ctr"/>
                      <a:r>
                        <a:rPr lang="en-US" altLang="zh-TW" dirty="0"/>
                        <a:t>6</a:t>
                      </a:r>
                      <a:endParaRPr lang="zh-TW" altLang="en-US" dirty="0"/>
                    </a:p>
                  </a:txBody>
                  <a:tcPr/>
                </a:tc>
                <a:tc>
                  <a:txBody>
                    <a:bodyPr/>
                    <a:lstStyle/>
                    <a:p>
                      <a:pPr algn="ctr"/>
                      <a:r>
                        <a:rPr lang="en-US" altLang="zh-TW" dirty="0"/>
                        <a:t>7</a:t>
                      </a:r>
                      <a:endParaRPr lang="zh-TW" altLang="en-US" dirty="0"/>
                    </a:p>
                  </a:txBody>
                  <a:tcPr/>
                </a:tc>
                <a:tc>
                  <a:txBody>
                    <a:bodyPr/>
                    <a:lstStyle/>
                    <a:p>
                      <a:pPr algn="ctr"/>
                      <a:r>
                        <a:rPr lang="en-US" altLang="zh-TW" dirty="0"/>
                        <a:t>8</a:t>
                      </a:r>
                      <a:endParaRPr lang="zh-TW" altLang="en-US" dirty="0"/>
                    </a:p>
                  </a:txBody>
                  <a:tcPr/>
                </a:tc>
                <a:tc>
                  <a:txBody>
                    <a:bodyPr/>
                    <a:lstStyle/>
                    <a:p>
                      <a:pPr algn="ctr"/>
                      <a:r>
                        <a:rPr lang="en-US" altLang="zh-TW" dirty="0"/>
                        <a:t>9</a:t>
                      </a:r>
                      <a:endParaRPr lang="zh-TW" altLang="en-US" dirty="0"/>
                    </a:p>
                  </a:txBody>
                  <a:tcPr/>
                </a:tc>
                <a:tc>
                  <a:txBody>
                    <a:bodyPr/>
                    <a:lstStyle/>
                    <a:p>
                      <a:pPr algn="ctr"/>
                      <a:r>
                        <a:rPr lang="en-US" altLang="zh-TW" dirty="0"/>
                        <a:t>10</a:t>
                      </a:r>
                      <a:endParaRPr lang="zh-TW" altLang="en-US" dirty="0"/>
                    </a:p>
                  </a:txBody>
                  <a:tcPr/>
                </a:tc>
                <a:tc>
                  <a:txBody>
                    <a:bodyPr/>
                    <a:lstStyle/>
                    <a:p>
                      <a:pPr algn="ctr"/>
                      <a:r>
                        <a:rPr lang="en-US" altLang="zh-TW" dirty="0"/>
                        <a:t>11</a:t>
                      </a:r>
                      <a:endParaRPr lang="zh-TW" altLang="en-US" dirty="0"/>
                    </a:p>
                  </a:txBody>
                  <a:tcPr/>
                </a:tc>
                <a:tc>
                  <a:txBody>
                    <a:bodyPr/>
                    <a:lstStyle/>
                    <a:p>
                      <a:pPr algn="ctr"/>
                      <a:r>
                        <a:rPr lang="en-US" altLang="zh-TW" dirty="0"/>
                        <a:t>12</a:t>
                      </a:r>
                      <a:endParaRPr lang="zh-TW" altLang="en-US" dirty="0"/>
                    </a:p>
                  </a:txBody>
                  <a:tcPr/>
                </a:tc>
                <a:tc>
                  <a:txBody>
                    <a:bodyPr/>
                    <a:lstStyle/>
                    <a:p>
                      <a:pPr algn="ctr"/>
                      <a:r>
                        <a:rPr lang="en-US" altLang="zh-TW" dirty="0"/>
                        <a:t>13</a:t>
                      </a:r>
                      <a:endParaRPr lang="zh-TW" altLang="en-US" dirty="0"/>
                    </a:p>
                  </a:txBody>
                  <a:tcPr/>
                </a:tc>
                <a:tc>
                  <a:txBody>
                    <a:bodyPr/>
                    <a:lstStyle/>
                    <a:p>
                      <a:pPr algn="ctr"/>
                      <a:r>
                        <a:rPr lang="en-US" altLang="zh-TW" dirty="0"/>
                        <a:t>14</a:t>
                      </a:r>
                      <a:endParaRPr lang="zh-TW" altLang="en-US" dirty="0"/>
                    </a:p>
                  </a:txBody>
                  <a:tcPr/>
                </a:tc>
                <a:extLst>
                  <a:ext uri="{0D108BD9-81ED-4DB2-BD59-A6C34878D82A}">
                    <a16:rowId xmlns:a16="http://schemas.microsoft.com/office/drawing/2014/main" val="3012316973"/>
                  </a:ext>
                </a:extLst>
              </a:tr>
            </a:tbl>
          </a:graphicData>
        </a:graphic>
      </p:graphicFrame>
      <p:graphicFrame>
        <p:nvGraphicFramePr>
          <p:cNvPr id="5" name="表格 4">
            <a:extLst>
              <a:ext uri="{FF2B5EF4-FFF2-40B4-BE49-F238E27FC236}">
                <a16:creationId xmlns:a16="http://schemas.microsoft.com/office/drawing/2014/main" id="{688F1948-FE62-42DD-A093-BE2F4C1048FD}"/>
              </a:ext>
            </a:extLst>
          </p:cNvPr>
          <p:cNvGraphicFramePr>
            <a:graphicFrameLocks noGrp="1"/>
          </p:cNvGraphicFramePr>
          <p:nvPr>
            <p:extLst>
              <p:ext uri="{D42A27DB-BD31-4B8C-83A1-F6EECF244321}">
                <p14:modId xmlns:p14="http://schemas.microsoft.com/office/powerpoint/2010/main" val="988060186"/>
              </p:ext>
            </p:extLst>
          </p:nvPr>
        </p:nvGraphicFramePr>
        <p:xfrm>
          <a:off x="3519832" y="4708616"/>
          <a:ext cx="4063997" cy="370840"/>
        </p:xfrm>
        <a:graphic>
          <a:graphicData uri="http://schemas.openxmlformats.org/drawingml/2006/table">
            <a:tbl>
              <a:tblPr firstRow="1" bandRow="1">
                <a:tableStyleId>{5C22544A-7EE6-4342-B048-85BDC9FD1C3A}</a:tableStyleId>
              </a:tblPr>
              <a:tblGrid>
                <a:gridCol w="580571">
                  <a:extLst>
                    <a:ext uri="{9D8B030D-6E8A-4147-A177-3AD203B41FA5}">
                      <a16:colId xmlns:a16="http://schemas.microsoft.com/office/drawing/2014/main" val="369420558"/>
                    </a:ext>
                  </a:extLst>
                </a:gridCol>
                <a:gridCol w="580571">
                  <a:extLst>
                    <a:ext uri="{9D8B030D-6E8A-4147-A177-3AD203B41FA5}">
                      <a16:colId xmlns:a16="http://schemas.microsoft.com/office/drawing/2014/main" val="3080999074"/>
                    </a:ext>
                  </a:extLst>
                </a:gridCol>
                <a:gridCol w="580571">
                  <a:extLst>
                    <a:ext uri="{9D8B030D-6E8A-4147-A177-3AD203B41FA5}">
                      <a16:colId xmlns:a16="http://schemas.microsoft.com/office/drawing/2014/main" val="990835112"/>
                    </a:ext>
                  </a:extLst>
                </a:gridCol>
                <a:gridCol w="580571">
                  <a:extLst>
                    <a:ext uri="{9D8B030D-6E8A-4147-A177-3AD203B41FA5}">
                      <a16:colId xmlns:a16="http://schemas.microsoft.com/office/drawing/2014/main" val="2913254468"/>
                    </a:ext>
                  </a:extLst>
                </a:gridCol>
                <a:gridCol w="580571">
                  <a:extLst>
                    <a:ext uri="{9D8B030D-6E8A-4147-A177-3AD203B41FA5}">
                      <a16:colId xmlns:a16="http://schemas.microsoft.com/office/drawing/2014/main" val="3869814395"/>
                    </a:ext>
                  </a:extLst>
                </a:gridCol>
                <a:gridCol w="580571">
                  <a:extLst>
                    <a:ext uri="{9D8B030D-6E8A-4147-A177-3AD203B41FA5}">
                      <a16:colId xmlns:a16="http://schemas.microsoft.com/office/drawing/2014/main" val="3057086158"/>
                    </a:ext>
                  </a:extLst>
                </a:gridCol>
                <a:gridCol w="580571">
                  <a:extLst>
                    <a:ext uri="{9D8B030D-6E8A-4147-A177-3AD203B41FA5}">
                      <a16:colId xmlns:a16="http://schemas.microsoft.com/office/drawing/2014/main" val="3353510035"/>
                    </a:ext>
                  </a:extLst>
                </a:gridCol>
              </a:tblGrid>
              <a:tr h="370840">
                <a:tc>
                  <a:txBody>
                    <a:bodyPr/>
                    <a:lstStyle/>
                    <a:p>
                      <a:pPr algn="ctr"/>
                      <a:r>
                        <a:rPr lang="en-US" altLang="zh-TW" dirty="0"/>
                        <a:t>15</a:t>
                      </a:r>
                      <a:endParaRPr lang="zh-TW" altLang="en-US" dirty="0"/>
                    </a:p>
                  </a:txBody>
                  <a:tcPr/>
                </a:tc>
                <a:tc>
                  <a:txBody>
                    <a:bodyPr/>
                    <a:lstStyle/>
                    <a:p>
                      <a:pPr algn="ctr"/>
                      <a:r>
                        <a:rPr lang="en-US" altLang="zh-TW" dirty="0"/>
                        <a:t>16</a:t>
                      </a:r>
                      <a:endParaRPr lang="zh-TW" altLang="en-US" dirty="0"/>
                    </a:p>
                  </a:txBody>
                  <a:tcPr/>
                </a:tc>
                <a:tc>
                  <a:txBody>
                    <a:bodyPr/>
                    <a:lstStyle/>
                    <a:p>
                      <a:pPr algn="ctr"/>
                      <a:r>
                        <a:rPr lang="en-US" altLang="zh-TW" dirty="0"/>
                        <a:t>17</a:t>
                      </a:r>
                      <a:endParaRPr lang="zh-TW" altLang="en-US" dirty="0"/>
                    </a:p>
                  </a:txBody>
                  <a:tcPr/>
                </a:tc>
                <a:tc>
                  <a:txBody>
                    <a:bodyPr/>
                    <a:lstStyle/>
                    <a:p>
                      <a:pPr algn="ctr"/>
                      <a:r>
                        <a:rPr lang="en-US" altLang="zh-TW" dirty="0"/>
                        <a:t>18</a:t>
                      </a:r>
                      <a:endParaRPr lang="zh-TW" altLang="en-US" dirty="0"/>
                    </a:p>
                  </a:txBody>
                  <a:tcPr/>
                </a:tc>
                <a:tc>
                  <a:txBody>
                    <a:bodyPr/>
                    <a:lstStyle/>
                    <a:p>
                      <a:pPr algn="ctr"/>
                      <a:r>
                        <a:rPr lang="en-US" altLang="zh-TW" dirty="0"/>
                        <a:t>19</a:t>
                      </a:r>
                      <a:endParaRPr lang="zh-TW" altLang="en-US" dirty="0"/>
                    </a:p>
                  </a:txBody>
                  <a:tcPr/>
                </a:tc>
                <a:tc>
                  <a:txBody>
                    <a:bodyPr/>
                    <a:lstStyle/>
                    <a:p>
                      <a:pPr algn="ctr"/>
                      <a:r>
                        <a:rPr lang="en-US" altLang="zh-TW" dirty="0"/>
                        <a:t>20</a:t>
                      </a:r>
                      <a:endParaRPr lang="zh-TW" altLang="en-US" dirty="0"/>
                    </a:p>
                  </a:txBody>
                  <a:tcPr/>
                </a:tc>
                <a:tc>
                  <a:txBody>
                    <a:bodyPr/>
                    <a:lstStyle/>
                    <a:p>
                      <a:pPr algn="ctr"/>
                      <a:r>
                        <a:rPr lang="en-US" altLang="zh-TW" dirty="0"/>
                        <a:t>21</a:t>
                      </a:r>
                      <a:endParaRPr lang="zh-TW" altLang="en-US" dirty="0"/>
                    </a:p>
                  </a:txBody>
                  <a:tcPr/>
                </a:tc>
                <a:extLst>
                  <a:ext uri="{0D108BD9-81ED-4DB2-BD59-A6C34878D82A}">
                    <a16:rowId xmlns:a16="http://schemas.microsoft.com/office/drawing/2014/main" val="3012316973"/>
                  </a:ext>
                </a:extLst>
              </a:tr>
            </a:tbl>
          </a:graphicData>
        </a:graphic>
      </p:graphicFrame>
      <p:graphicFrame>
        <p:nvGraphicFramePr>
          <p:cNvPr id="7" name="表格 4">
            <a:extLst>
              <a:ext uri="{FF2B5EF4-FFF2-40B4-BE49-F238E27FC236}">
                <a16:creationId xmlns:a16="http://schemas.microsoft.com/office/drawing/2014/main" id="{6F17F3FE-8612-4BC5-9804-EA7590C46A85}"/>
              </a:ext>
            </a:extLst>
          </p:cNvPr>
          <p:cNvGraphicFramePr>
            <a:graphicFrameLocks noGrp="1"/>
          </p:cNvGraphicFramePr>
          <p:nvPr>
            <p:extLst>
              <p:ext uri="{D42A27DB-BD31-4B8C-83A1-F6EECF244321}">
                <p14:modId xmlns:p14="http://schemas.microsoft.com/office/powerpoint/2010/main" val="1050464605"/>
              </p:ext>
            </p:extLst>
          </p:nvPr>
        </p:nvGraphicFramePr>
        <p:xfrm>
          <a:off x="4628819" y="2602063"/>
          <a:ext cx="6394822" cy="466165"/>
        </p:xfrm>
        <a:graphic>
          <a:graphicData uri="http://schemas.openxmlformats.org/drawingml/2006/table">
            <a:tbl>
              <a:tblPr firstRow="1" bandRow="1">
                <a:tableStyleId>{21E4AEA4-8DFA-4A89-87EB-49C32662AFE0}</a:tableStyleId>
              </a:tblPr>
              <a:tblGrid>
                <a:gridCol w="456773">
                  <a:extLst>
                    <a:ext uri="{9D8B030D-6E8A-4147-A177-3AD203B41FA5}">
                      <a16:colId xmlns:a16="http://schemas.microsoft.com/office/drawing/2014/main" val="369420558"/>
                    </a:ext>
                  </a:extLst>
                </a:gridCol>
                <a:gridCol w="456773">
                  <a:extLst>
                    <a:ext uri="{9D8B030D-6E8A-4147-A177-3AD203B41FA5}">
                      <a16:colId xmlns:a16="http://schemas.microsoft.com/office/drawing/2014/main" val="3080999074"/>
                    </a:ext>
                  </a:extLst>
                </a:gridCol>
                <a:gridCol w="456773">
                  <a:extLst>
                    <a:ext uri="{9D8B030D-6E8A-4147-A177-3AD203B41FA5}">
                      <a16:colId xmlns:a16="http://schemas.microsoft.com/office/drawing/2014/main" val="990835112"/>
                    </a:ext>
                  </a:extLst>
                </a:gridCol>
                <a:gridCol w="456773">
                  <a:extLst>
                    <a:ext uri="{9D8B030D-6E8A-4147-A177-3AD203B41FA5}">
                      <a16:colId xmlns:a16="http://schemas.microsoft.com/office/drawing/2014/main" val="2913254468"/>
                    </a:ext>
                  </a:extLst>
                </a:gridCol>
                <a:gridCol w="456773">
                  <a:extLst>
                    <a:ext uri="{9D8B030D-6E8A-4147-A177-3AD203B41FA5}">
                      <a16:colId xmlns:a16="http://schemas.microsoft.com/office/drawing/2014/main" val="3869814395"/>
                    </a:ext>
                  </a:extLst>
                </a:gridCol>
                <a:gridCol w="456773">
                  <a:extLst>
                    <a:ext uri="{9D8B030D-6E8A-4147-A177-3AD203B41FA5}">
                      <a16:colId xmlns:a16="http://schemas.microsoft.com/office/drawing/2014/main" val="3057086158"/>
                    </a:ext>
                  </a:extLst>
                </a:gridCol>
                <a:gridCol w="456773">
                  <a:extLst>
                    <a:ext uri="{9D8B030D-6E8A-4147-A177-3AD203B41FA5}">
                      <a16:colId xmlns:a16="http://schemas.microsoft.com/office/drawing/2014/main" val="3353510035"/>
                    </a:ext>
                  </a:extLst>
                </a:gridCol>
                <a:gridCol w="456773">
                  <a:extLst>
                    <a:ext uri="{9D8B030D-6E8A-4147-A177-3AD203B41FA5}">
                      <a16:colId xmlns:a16="http://schemas.microsoft.com/office/drawing/2014/main" val="3326950218"/>
                    </a:ext>
                  </a:extLst>
                </a:gridCol>
                <a:gridCol w="456773">
                  <a:extLst>
                    <a:ext uri="{9D8B030D-6E8A-4147-A177-3AD203B41FA5}">
                      <a16:colId xmlns:a16="http://schemas.microsoft.com/office/drawing/2014/main" val="249373974"/>
                    </a:ext>
                  </a:extLst>
                </a:gridCol>
                <a:gridCol w="456773">
                  <a:extLst>
                    <a:ext uri="{9D8B030D-6E8A-4147-A177-3AD203B41FA5}">
                      <a16:colId xmlns:a16="http://schemas.microsoft.com/office/drawing/2014/main" val="3340872486"/>
                    </a:ext>
                  </a:extLst>
                </a:gridCol>
                <a:gridCol w="456773">
                  <a:extLst>
                    <a:ext uri="{9D8B030D-6E8A-4147-A177-3AD203B41FA5}">
                      <a16:colId xmlns:a16="http://schemas.microsoft.com/office/drawing/2014/main" val="2263705890"/>
                    </a:ext>
                  </a:extLst>
                </a:gridCol>
                <a:gridCol w="456773">
                  <a:extLst>
                    <a:ext uri="{9D8B030D-6E8A-4147-A177-3AD203B41FA5}">
                      <a16:colId xmlns:a16="http://schemas.microsoft.com/office/drawing/2014/main" val="1063600773"/>
                    </a:ext>
                  </a:extLst>
                </a:gridCol>
                <a:gridCol w="456773">
                  <a:extLst>
                    <a:ext uri="{9D8B030D-6E8A-4147-A177-3AD203B41FA5}">
                      <a16:colId xmlns:a16="http://schemas.microsoft.com/office/drawing/2014/main" val="3350731092"/>
                    </a:ext>
                  </a:extLst>
                </a:gridCol>
                <a:gridCol w="456773">
                  <a:extLst>
                    <a:ext uri="{9D8B030D-6E8A-4147-A177-3AD203B41FA5}">
                      <a16:colId xmlns:a16="http://schemas.microsoft.com/office/drawing/2014/main" val="3313137780"/>
                    </a:ext>
                  </a:extLst>
                </a:gridCol>
              </a:tblGrid>
              <a:tr h="466165">
                <a:tc>
                  <a:txBody>
                    <a:bodyPr/>
                    <a:lstStyle/>
                    <a:p>
                      <a:pPr algn="ctr"/>
                      <a:r>
                        <a:rPr lang="en-US" altLang="zh-TW" dirty="0"/>
                        <a:t>8</a:t>
                      </a:r>
                      <a:endParaRPr lang="zh-TW" altLang="en-US" dirty="0"/>
                    </a:p>
                  </a:txBody>
                  <a:tcPr/>
                </a:tc>
                <a:tc>
                  <a:txBody>
                    <a:bodyPr/>
                    <a:lstStyle/>
                    <a:p>
                      <a:pPr algn="ctr"/>
                      <a:r>
                        <a:rPr lang="en-US" altLang="zh-TW" dirty="0"/>
                        <a:t>9</a:t>
                      </a:r>
                      <a:endParaRPr lang="zh-TW" altLang="en-US" dirty="0"/>
                    </a:p>
                  </a:txBody>
                  <a:tcPr/>
                </a:tc>
                <a:tc>
                  <a:txBody>
                    <a:bodyPr/>
                    <a:lstStyle/>
                    <a:p>
                      <a:pPr algn="ctr"/>
                      <a:r>
                        <a:rPr lang="en-US" altLang="zh-TW" dirty="0"/>
                        <a:t>10</a:t>
                      </a:r>
                      <a:endParaRPr lang="zh-TW" altLang="en-US" dirty="0"/>
                    </a:p>
                  </a:txBody>
                  <a:tcPr/>
                </a:tc>
                <a:tc>
                  <a:txBody>
                    <a:bodyPr/>
                    <a:lstStyle/>
                    <a:p>
                      <a:pPr algn="ctr"/>
                      <a:r>
                        <a:rPr lang="en-US" altLang="zh-TW" dirty="0"/>
                        <a:t>11</a:t>
                      </a:r>
                      <a:endParaRPr lang="zh-TW" altLang="en-US" dirty="0"/>
                    </a:p>
                  </a:txBody>
                  <a:tcPr/>
                </a:tc>
                <a:tc>
                  <a:txBody>
                    <a:bodyPr/>
                    <a:lstStyle/>
                    <a:p>
                      <a:pPr algn="ctr"/>
                      <a:r>
                        <a:rPr lang="en-US" altLang="zh-TW" dirty="0"/>
                        <a:t>12</a:t>
                      </a:r>
                      <a:endParaRPr lang="zh-TW" altLang="en-US" dirty="0"/>
                    </a:p>
                  </a:txBody>
                  <a:tcPr/>
                </a:tc>
                <a:tc>
                  <a:txBody>
                    <a:bodyPr/>
                    <a:lstStyle/>
                    <a:p>
                      <a:pPr algn="ctr"/>
                      <a:r>
                        <a:rPr lang="en-US" altLang="zh-TW" dirty="0"/>
                        <a:t>13</a:t>
                      </a:r>
                      <a:endParaRPr lang="zh-TW" altLang="en-US" dirty="0"/>
                    </a:p>
                  </a:txBody>
                  <a:tcPr/>
                </a:tc>
                <a:tc>
                  <a:txBody>
                    <a:bodyPr/>
                    <a:lstStyle/>
                    <a:p>
                      <a:pPr algn="ctr"/>
                      <a:r>
                        <a:rPr lang="en-US" altLang="zh-TW" dirty="0"/>
                        <a:t>14</a:t>
                      </a:r>
                      <a:endParaRPr lang="zh-TW" altLang="en-US" dirty="0"/>
                    </a:p>
                  </a:txBody>
                  <a:tcPr/>
                </a:tc>
                <a:tc>
                  <a:txBody>
                    <a:bodyPr/>
                    <a:lstStyle/>
                    <a:p>
                      <a:pPr algn="ctr"/>
                      <a:r>
                        <a:rPr lang="en-US" altLang="zh-TW" dirty="0"/>
                        <a:t>15</a:t>
                      </a:r>
                      <a:endParaRPr lang="zh-TW" altLang="en-US" dirty="0"/>
                    </a:p>
                  </a:txBody>
                  <a:tcPr/>
                </a:tc>
                <a:tc>
                  <a:txBody>
                    <a:bodyPr/>
                    <a:lstStyle/>
                    <a:p>
                      <a:pPr algn="ctr"/>
                      <a:r>
                        <a:rPr lang="en-US" altLang="zh-TW" dirty="0"/>
                        <a:t>16</a:t>
                      </a:r>
                      <a:endParaRPr lang="zh-TW" altLang="en-US" dirty="0"/>
                    </a:p>
                  </a:txBody>
                  <a:tcPr/>
                </a:tc>
                <a:tc>
                  <a:txBody>
                    <a:bodyPr/>
                    <a:lstStyle/>
                    <a:p>
                      <a:pPr algn="ctr"/>
                      <a:r>
                        <a:rPr lang="en-US" altLang="zh-TW" dirty="0"/>
                        <a:t>17</a:t>
                      </a:r>
                      <a:endParaRPr lang="zh-TW" altLang="en-US" dirty="0"/>
                    </a:p>
                  </a:txBody>
                  <a:tcPr/>
                </a:tc>
                <a:tc>
                  <a:txBody>
                    <a:bodyPr/>
                    <a:lstStyle/>
                    <a:p>
                      <a:pPr algn="ctr"/>
                      <a:r>
                        <a:rPr lang="en-US" altLang="zh-TW" dirty="0"/>
                        <a:t>18</a:t>
                      </a:r>
                      <a:endParaRPr lang="zh-TW" altLang="en-US" dirty="0"/>
                    </a:p>
                  </a:txBody>
                  <a:tcPr/>
                </a:tc>
                <a:tc>
                  <a:txBody>
                    <a:bodyPr/>
                    <a:lstStyle/>
                    <a:p>
                      <a:pPr algn="ctr"/>
                      <a:r>
                        <a:rPr lang="en-US" altLang="zh-TW" dirty="0"/>
                        <a:t>19</a:t>
                      </a:r>
                      <a:endParaRPr lang="zh-TW" altLang="en-US" dirty="0"/>
                    </a:p>
                  </a:txBody>
                  <a:tcPr/>
                </a:tc>
                <a:tc>
                  <a:txBody>
                    <a:bodyPr/>
                    <a:lstStyle/>
                    <a:p>
                      <a:pPr algn="ctr"/>
                      <a:r>
                        <a:rPr lang="en-US" altLang="zh-TW" dirty="0"/>
                        <a:t>20</a:t>
                      </a:r>
                      <a:endParaRPr lang="zh-TW" altLang="en-US" dirty="0"/>
                    </a:p>
                  </a:txBody>
                  <a:tcPr/>
                </a:tc>
                <a:tc>
                  <a:txBody>
                    <a:bodyPr/>
                    <a:lstStyle/>
                    <a:p>
                      <a:pPr algn="ctr"/>
                      <a:r>
                        <a:rPr lang="en-US" altLang="zh-TW" dirty="0"/>
                        <a:t>21</a:t>
                      </a:r>
                      <a:endParaRPr lang="zh-TW" altLang="en-US" dirty="0"/>
                    </a:p>
                  </a:txBody>
                  <a:tcPr/>
                </a:tc>
                <a:extLst>
                  <a:ext uri="{0D108BD9-81ED-4DB2-BD59-A6C34878D82A}">
                    <a16:rowId xmlns:a16="http://schemas.microsoft.com/office/drawing/2014/main" val="3012316973"/>
                  </a:ext>
                </a:extLst>
              </a:tr>
            </a:tbl>
          </a:graphicData>
        </a:graphic>
      </p:graphicFrame>
      <p:graphicFrame>
        <p:nvGraphicFramePr>
          <p:cNvPr id="9" name="表格 8">
            <a:extLst>
              <a:ext uri="{FF2B5EF4-FFF2-40B4-BE49-F238E27FC236}">
                <a16:creationId xmlns:a16="http://schemas.microsoft.com/office/drawing/2014/main" id="{14C6D15F-518C-49AE-9F6A-A40E71F0F7EB}"/>
              </a:ext>
            </a:extLst>
          </p:cNvPr>
          <p:cNvGraphicFramePr>
            <a:graphicFrameLocks noGrp="1"/>
          </p:cNvGraphicFramePr>
          <p:nvPr>
            <p:extLst>
              <p:ext uri="{D42A27DB-BD31-4B8C-83A1-F6EECF244321}">
                <p14:modId xmlns:p14="http://schemas.microsoft.com/office/powerpoint/2010/main" val="1500498952"/>
              </p:ext>
            </p:extLst>
          </p:nvPr>
        </p:nvGraphicFramePr>
        <p:xfrm>
          <a:off x="4529851" y="5306858"/>
          <a:ext cx="4063997" cy="370840"/>
        </p:xfrm>
        <a:graphic>
          <a:graphicData uri="http://schemas.openxmlformats.org/drawingml/2006/table">
            <a:tbl>
              <a:tblPr firstRow="1" bandRow="1">
                <a:tableStyleId>{21E4AEA4-8DFA-4A89-87EB-49C32662AFE0}</a:tableStyleId>
              </a:tblPr>
              <a:tblGrid>
                <a:gridCol w="580571">
                  <a:extLst>
                    <a:ext uri="{9D8B030D-6E8A-4147-A177-3AD203B41FA5}">
                      <a16:colId xmlns:a16="http://schemas.microsoft.com/office/drawing/2014/main" val="369420558"/>
                    </a:ext>
                  </a:extLst>
                </a:gridCol>
                <a:gridCol w="580571">
                  <a:extLst>
                    <a:ext uri="{9D8B030D-6E8A-4147-A177-3AD203B41FA5}">
                      <a16:colId xmlns:a16="http://schemas.microsoft.com/office/drawing/2014/main" val="3080999074"/>
                    </a:ext>
                  </a:extLst>
                </a:gridCol>
                <a:gridCol w="580571">
                  <a:extLst>
                    <a:ext uri="{9D8B030D-6E8A-4147-A177-3AD203B41FA5}">
                      <a16:colId xmlns:a16="http://schemas.microsoft.com/office/drawing/2014/main" val="990835112"/>
                    </a:ext>
                  </a:extLst>
                </a:gridCol>
                <a:gridCol w="580571">
                  <a:extLst>
                    <a:ext uri="{9D8B030D-6E8A-4147-A177-3AD203B41FA5}">
                      <a16:colId xmlns:a16="http://schemas.microsoft.com/office/drawing/2014/main" val="2913254468"/>
                    </a:ext>
                  </a:extLst>
                </a:gridCol>
                <a:gridCol w="580571">
                  <a:extLst>
                    <a:ext uri="{9D8B030D-6E8A-4147-A177-3AD203B41FA5}">
                      <a16:colId xmlns:a16="http://schemas.microsoft.com/office/drawing/2014/main" val="3869814395"/>
                    </a:ext>
                  </a:extLst>
                </a:gridCol>
                <a:gridCol w="580571">
                  <a:extLst>
                    <a:ext uri="{9D8B030D-6E8A-4147-A177-3AD203B41FA5}">
                      <a16:colId xmlns:a16="http://schemas.microsoft.com/office/drawing/2014/main" val="3057086158"/>
                    </a:ext>
                  </a:extLst>
                </a:gridCol>
                <a:gridCol w="580571">
                  <a:extLst>
                    <a:ext uri="{9D8B030D-6E8A-4147-A177-3AD203B41FA5}">
                      <a16:colId xmlns:a16="http://schemas.microsoft.com/office/drawing/2014/main" val="3353510035"/>
                    </a:ext>
                  </a:extLst>
                </a:gridCol>
              </a:tblGrid>
              <a:tr h="370840">
                <a:tc>
                  <a:txBody>
                    <a:bodyPr/>
                    <a:lstStyle/>
                    <a:p>
                      <a:pPr algn="ctr"/>
                      <a:r>
                        <a:rPr lang="en-US" altLang="zh-TW" dirty="0"/>
                        <a:t>22</a:t>
                      </a:r>
                      <a:endParaRPr lang="zh-TW" altLang="en-US" dirty="0"/>
                    </a:p>
                  </a:txBody>
                  <a:tcPr/>
                </a:tc>
                <a:tc>
                  <a:txBody>
                    <a:bodyPr/>
                    <a:lstStyle/>
                    <a:p>
                      <a:pPr algn="ctr"/>
                      <a:r>
                        <a:rPr lang="en-US" altLang="zh-TW" dirty="0"/>
                        <a:t>23</a:t>
                      </a:r>
                      <a:endParaRPr lang="zh-TW" altLang="en-US" dirty="0"/>
                    </a:p>
                  </a:txBody>
                  <a:tcPr/>
                </a:tc>
                <a:tc>
                  <a:txBody>
                    <a:bodyPr/>
                    <a:lstStyle/>
                    <a:p>
                      <a:pPr algn="ctr"/>
                      <a:r>
                        <a:rPr lang="en-US" altLang="zh-TW" dirty="0"/>
                        <a:t>24</a:t>
                      </a:r>
                      <a:endParaRPr lang="zh-TW" altLang="en-US" dirty="0"/>
                    </a:p>
                  </a:txBody>
                  <a:tcPr/>
                </a:tc>
                <a:tc>
                  <a:txBody>
                    <a:bodyPr/>
                    <a:lstStyle/>
                    <a:p>
                      <a:pPr algn="ctr"/>
                      <a:r>
                        <a:rPr lang="en-US" altLang="zh-TW" dirty="0"/>
                        <a:t>25</a:t>
                      </a:r>
                      <a:endParaRPr lang="zh-TW" altLang="en-US" dirty="0"/>
                    </a:p>
                  </a:txBody>
                  <a:tcPr/>
                </a:tc>
                <a:tc>
                  <a:txBody>
                    <a:bodyPr/>
                    <a:lstStyle/>
                    <a:p>
                      <a:pPr algn="ctr"/>
                      <a:r>
                        <a:rPr lang="en-US" altLang="zh-TW" dirty="0"/>
                        <a:t>26</a:t>
                      </a:r>
                      <a:endParaRPr lang="zh-TW" altLang="en-US" dirty="0"/>
                    </a:p>
                  </a:txBody>
                  <a:tcPr/>
                </a:tc>
                <a:tc>
                  <a:txBody>
                    <a:bodyPr/>
                    <a:lstStyle/>
                    <a:p>
                      <a:pPr algn="ctr"/>
                      <a:r>
                        <a:rPr lang="en-US" altLang="zh-TW" dirty="0"/>
                        <a:t>27</a:t>
                      </a:r>
                      <a:endParaRPr lang="zh-TW" altLang="en-US" dirty="0"/>
                    </a:p>
                  </a:txBody>
                  <a:tcPr/>
                </a:tc>
                <a:tc>
                  <a:txBody>
                    <a:bodyPr/>
                    <a:lstStyle/>
                    <a:p>
                      <a:pPr algn="ctr"/>
                      <a:r>
                        <a:rPr lang="en-US" altLang="zh-TW" dirty="0"/>
                        <a:t>28</a:t>
                      </a:r>
                      <a:endParaRPr lang="zh-TW" altLang="en-US" dirty="0"/>
                    </a:p>
                  </a:txBody>
                  <a:tcPr/>
                </a:tc>
                <a:extLst>
                  <a:ext uri="{0D108BD9-81ED-4DB2-BD59-A6C34878D82A}">
                    <a16:rowId xmlns:a16="http://schemas.microsoft.com/office/drawing/2014/main" val="3012316973"/>
                  </a:ext>
                </a:extLst>
              </a:tr>
            </a:tbl>
          </a:graphicData>
        </a:graphic>
      </p:graphicFrame>
      <p:sp>
        <p:nvSpPr>
          <p:cNvPr id="10" name="箭號: 向下 9">
            <a:extLst>
              <a:ext uri="{FF2B5EF4-FFF2-40B4-BE49-F238E27FC236}">
                <a16:creationId xmlns:a16="http://schemas.microsoft.com/office/drawing/2014/main" id="{28C25F24-E442-4C6D-93C6-EAA9FEC87BB5}"/>
              </a:ext>
            </a:extLst>
          </p:cNvPr>
          <p:cNvSpPr/>
          <p:nvPr/>
        </p:nvSpPr>
        <p:spPr>
          <a:xfrm>
            <a:off x="5195047" y="3368518"/>
            <a:ext cx="1801906" cy="103980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4F362583-2A5A-439E-A3A8-EF7F5A695F32}"/>
              </a:ext>
            </a:extLst>
          </p:cNvPr>
          <p:cNvSpPr/>
          <p:nvPr/>
        </p:nvSpPr>
        <p:spPr>
          <a:xfrm>
            <a:off x="2298364" y="2618963"/>
            <a:ext cx="1858001" cy="94129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dirty="0"/>
              <a:t>X (8</a:t>
            </a:r>
            <a:r>
              <a:rPr lang="zh-TW" altLang="en-US" dirty="0"/>
              <a:t>個資料源</a:t>
            </a:r>
            <a:r>
              <a:rPr lang="en-US" altLang="zh-TW" dirty="0"/>
              <a:t>)</a:t>
            </a:r>
            <a:endParaRPr lang="zh-TW" altLang="en-US" dirty="0"/>
          </a:p>
        </p:txBody>
      </p:sp>
      <p:sp>
        <p:nvSpPr>
          <p:cNvPr id="12" name="矩形: 圓角 11">
            <a:extLst>
              <a:ext uri="{FF2B5EF4-FFF2-40B4-BE49-F238E27FC236}">
                <a16:creationId xmlns:a16="http://schemas.microsoft.com/office/drawing/2014/main" id="{9DCEEB0B-E75F-487C-A0E4-AE206192D47E}"/>
              </a:ext>
            </a:extLst>
          </p:cNvPr>
          <p:cNvSpPr/>
          <p:nvPr/>
        </p:nvSpPr>
        <p:spPr>
          <a:xfrm>
            <a:off x="2330964" y="5306858"/>
            <a:ext cx="1858001" cy="94129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dirty="0"/>
              <a:t>Y </a:t>
            </a:r>
          </a:p>
          <a:p>
            <a:pPr algn="ctr"/>
            <a:r>
              <a:rPr lang="en-US" altLang="zh-TW" dirty="0"/>
              <a:t>(Log Bitcoin</a:t>
            </a:r>
            <a:r>
              <a:rPr lang="zh-TW" altLang="en-US" dirty="0"/>
              <a:t>的剩餘趨勢</a:t>
            </a:r>
            <a:r>
              <a:rPr lang="en-US" altLang="zh-TW" dirty="0"/>
              <a:t>)</a:t>
            </a:r>
            <a:endParaRPr lang="zh-TW" altLang="en-US" dirty="0"/>
          </a:p>
        </p:txBody>
      </p:sp>
      <p:sp>
        <p:nvSpPr>
          <p:cNvPr id="14" name="文字方塊 13">
            <a:extLst>
              <a:ext uri="{FF2B5EF4-FFF2-40B4-BE49-F238E27FC236}">
                <a16:creationId xmlns:a16="http://schemas.microsoft.com/office/drawing/2014/main" id="{7FC894D2-74DC-43DD-B1D1-7CACD408B4E0}"/>
              </a:ext>
            </a:extLst>
          </p:cNvPr>
          <p:cNvSpPr txBox="1"/>
          <p:nvPr/>
        </p:nvSpPr>
        <p:spPr>
          <a:xfrm>
            <a:off x="1685365" y="775722"/>
            <a:ext cx="6096000" cy="838884"/>
          </a:xfrm>
          <a:prstGeom prst="rect">
            <a:avLst/>
          </a:prstGeom>
          <a:noFill/>
        </p:spPr>
        <p:txBody>
          <a:bodyPr wrap="square">
            <a:spAutoFit/>
          </a:bodyPr>
          <a:lstStyle/>
          <a:p>
            <a:pPr>
              <a:lnSpc>
                <a:spcPct val="150000"/>
              </a:lnSpc>
            </a:pPr>
            <a:r>
              <a:rPr lang="en" altLang="zh-TW" sz="3600" b="1" dirty="0"/>
              <a:t>Model 3:</a:t>
            </a:r>
          </a:p>
        </p:txBody>
      </p:sp>
      <p:sp>
        <p:nvSpPr>
          <p:cNvPr id="15" name="文字方塊 14">
            <a:extLst>
              <a:ext uri="{FF2B5EF4-FFF2-40B4-BE49-F238E27FC236}">
                <a16:creationId xmlns:a16="http://schemas.microsoft.com/office/drawing/2014/main" id="{7739AD68-6943-442D-90D8-F9F8189DCFC2}"/>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2886226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569299A-2B3A-421E-A2E4-91051A44B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643" y="1855975"/>
            <a:ext cx="9597558" cy="3405585"/>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24A64F23-9932-4C66-BDE3-310D64944934}"/>
              </a:ext>
            </a:extLst>
          </p:cNvPr>
          <p:cNvPicPr>
            <a:picLocks noChangeAspect="1"/>
          </p:cNvPicPr>
          <p:nvPr/>
        </p:nvPicPr>
        <p:blipFill>
          <a:blip r:embed="rId3"/>
          <a:stretch>
            <a:fillRect/>
          </a:stretch>
        </p:blipFill>
        <p:spPr>
          <a:xfrm>
            <a:off x="4628819" y="135323"/>
            <a:ext cx="2686381" cy="787400"/>
          </a:xfrm>
          <a:prstGeom prst="rect">
            <a:avLst/>
          </a:prstGeom>
        </p:spPr>
      </p:pic>
      <p:sp>
        <p:nvSpPr>
          <p:cNvPr id="6" name="文字方塊 5">
            <a:extLst>
              <a:ext uri="{FF2B5EF4-FFF2-40B4-BE49-F238E27FC236}">
                <a16:creationId xmlns:a16="http://schemas.microsoft.com/office/drawing/2014/main" id="{C4564E86-2418-44FB-86C6-2E487078D71F}"/>
              </a:ext>
            </a:extLst>
          </p:cNvPr>
          <p:cNvSpPr txBox="1"/>
          <p:nvPr/>
        </p:nvSpPr>
        <p:spPr>
          <a:xfrm>
            <a:off x="1724454" y="866129"/>
            <a:ext cx="4833374" cy="523220"/>
          </a:xfrm>
          <a:prstGeom prst="rect">
            <a:avLst/>
          </a:prstGeom>
          <a:noFill/>
        </p:spPr>
        <p:txBody>
          <a:bodyPr wrap="none" rtlCol="0">
            <a:spAutoFit/>
          </a:bodyPr>
          <a:lstStyle/>
          <a:p>
            <a:r>
              <a:rPr kumimoji="1" lang="en-US" altLang="zh-TW" sz="2800" dirty="0">
                <a:solidFill>
                  <a:srgbClr val="000000"/>
                </a:solidFill>
                <a:effectLst>
                  <a:outerShdw blurRad="38100" dist="19050" dir="2700000" algn="tl">
                    <a:schemeClr val="dk1">
                      <a:alpha val="40000"/>
                    </a:schemeClr>
                  </a:outerShdw>
                </a:effectLst>
                <a:cs typeface="Times New Roman" panose="02020603050405020304" pitchFamily="18" charset="0"/>
              </a:rPr>
              <a:t>Training Failure using model 4</a:t>
            </a:r>
            <a:endPar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endParaRPr>
          </a:p>
        </p:txBody>
      </p:sp>
      <p:sp>
        <p:nvSpPr>
          <p:cNvPr id="5" name="文字方塊 4">
            <a:extLst>
              <a:ext uri="{FF2B5EF4-FFF2-40B4-BE49-F238E27FC236}">
                <a16:creationId xmlns:a16="http://schemas.microsoft.com/office/drawing/2014/main" id="{A0AC554B-BBA4-42C3-981D-9FE69F53BD29}"/>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063468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FAB6144F-FE95-4B9E-AAF4-3DA1E38DECD5}"/>
              </a:ext>
            </a:extLst>
          </p:cNvPr>
          <p:cNvSpPr/>
          <p:nvPr/>
        </p:nvSpPr>
        <p:spPr>
          <a:xfrm>
            <a:off x="261392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1</a:t>
            </a:r>
            <a:endParaRPr lang="zh-CN" altLang="en-US" sz="1500" b="1" dirty="0">
              <a:latin typeface="微软雅黑" pitchFamily="34" charset="-122"/>
              <a:ea typeface="微软雅黑" pitchFamily="34" charset="-122"/>
            </a:endParaRPr>
          </a:p>
        </p:txBody>
      </p:sp>
      <p:sp>
        <p:nvSpPr>
          <p:cNvPr id="3" name="椭圆 2">
            <a:extLst>
              <a:ext uri="{FF2B5EF4-FFF2-40B4-BE49-F238E27FC236}">
                <a16:creationId xmlns:a16="http://schemas.microsoft.com/office/drawing/2014/main" id="{A674A529-059B-4650-8D91-58497E2FB8B6}"/>
              </a:ext>
            </a:extLst>
          </p:cNvPr>
          <p:cNvSpPr/>
          <p:nvPr/>
        </p:nvSpPr>
        <p:spPr>
          <a:xfrm>
            <a:off x="4504137" y="1584973"/>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2</a:t>
            </a:r>
            <a:endParaRPr lang="zh-CN" altLang="en-US" sz="1500" b="1" dirty="0">
              <a:latin typeface="微软雅黑" pitchFamily="34" charset="-122"/>
              <a:ea typeface="微软雅黑" pitchFamily="34" charset="-122"/>
            </a:endParaRPr>
          </a:p>
        </p:txBody>
      </p:sp>
      <p:sp>
        <p:nvSpPr>
          <p:cNvPr id="4" name="椭圆 3">
            <a:extLst>
              <a:ext uri="{FF2B5EF4-FFF2-40B4-BE49-F238E27FC236}">
                <a16:creationId xmlns:a16="http://schemas.microsoft.com/office/drawing/2014/main" id="{644342E7-0286-433C-B5CA-5CAF32604F05}"/>
              </a:ext>
            </a:extLst>
          </p:cNvPr>
          <p:cNvSpPr/>
          <p:nvPr/>
        </p:nvSpPr>
        <p:spPr>
          <a:xfrm>
            <a:off x="639434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3</a:t>
            </a:r>
            <a:endParaRPr lang="zh-CN" altLang="en-US" sz="1500" b="1" dirty="0">
              <a:latin typeface="微软雅黑" pitchFamily="34" charset="-122"/>
              <a:ea typeface="微软雅黑" pitchFamily="34" charset="-122"/>
            </a:endParaRPr>
          </a:p>
        </p:txBody>
      </p:sp>
      <p:cxnSp>
        <p:nvCxnSpPr>
          <p:cNvPr id="6" name="直接连接符 5">
            <a:extLst>
              <a:ext uri="{FF2B5EF4-FFF2-40B4-BE49-F238E27FC236}">
                <a16:creationId xmlns:a16="http://schemas.microsoft.com/office/drawing/2014/main" id="{BA535854-CE81-4D65-93DF-8D87867D655A}"/>
              </a:ext>
            </a:extLst>
          </p:cNvPr>
          <p:cNvCxnSpPr>
            <a:stCxn id="2" idx="6"/>
            <a:endCxn id="3" idx="2"/>
          </p:cNvCxnSpPr>
          <p:nvPr/>
        </p:nvCxnSpPr>
        <p:spPr>
          <a:xfrm>
            <a:off x="385606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619DDA9-0C34-4168-9F75-5F6094C33D28}"/>
              </a:ext>
            </a:extLst>
          </p:cNvPr>
          <p:cNvCxnSpPr>
            <a:stCxn id="3" idx="6"/>
            <a:endCxn id="4" idx="2"/>
          </p:cNvCxnSpPr>
          <p:nvPr/>
        </p:nvCxnSpPr>
        <p:spPr>
          <a:xfrm flipV="1">
            <a:off x="574627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FE49BDE-627F-4FAB-8A96-592C3783A6F4}"/>
              </a:ext>
            </a:extLst>
          </p:cNvPr>
          <p:cNvSpPr/>
          <p:nvPr/>
        </p:nvSpPr>
        <p:spPr>
          <a:xfrm>
            <a:off x="2429043" y="2537576"/>
            <a:ext cx="1611907" cy="499560"/>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資料標準化</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A39B075-86E6-40A7-B3F4-57F0F48B5868}"/>
              </a:ext>
            </a:extLst>
          </p:cNvPr>
          <p:cNvSpPr/>
          <p:nvPr/>
        </p:nvSpPr>
        <p:spPr>
          <a:xfrm>
            <a:off x="3962385" y="2908191"/>
            <a:ext cx="2325641" cy="458908"/>
          </a:xfrm>
          <a:prstGeom prst="rect">
            <a:avLst/>
          </a:prstGeom>
        </p:spPr>
        <p:txBody>
          <a:bodyPr wrap="square" anchor="ctr" anchorCtr="0">
            <a:spAutoFit/>
          </a:bodyPr>
          <a:lstStyle/>
          <a:p>
            <a:pPr algn="ctr">
              <a:lnSpc>
                <a:spcPct val="150000"/>
              </a:lnSpc>
            </a:pPr>
            <a:r>
              <a:rPr lang="en-US" altLang="zh-CN" b="1" dirty="0">
                <a:solidFill>
                  <a:srgbClr val="414455"/>
                </a:solidFill>
                <a:latin typeface="微软雅黑" panose="020B0503020204020204" pitchFamily="34" charset="-122"/>
                <a:ea typeface="微软雅黑" panose="020B0503020204020204" pitchFamily="34" charset="-122"/>
              </a:rPr>
              <a:t>Sliding window</a:t>
            </a:r>
          </a:p>
        </p:txBody>
      </p:sp>
      <p:pic>
        <p:nvPicPr>
          <p:cNvPr id="19" name="圖片 18">
            <a:extLst>
              <a:ext uri="{FF2B5EF4-FFF2-40B4-BE49-F238E27FC236}">
                <a16:creationId xmlns:a16="http://schemas.microsoft.com/office/drawing/2014/main" id="{756EF03E-21B5-9440-B8D9-4A1C1E4778D4}"/>
              </a:ext>
            </a:extLst>
          </p:cNvPr>
          <p:cNvPicPr>
            <a:picLocks noChangeAspect="1"/>
          </p:cNvPicPr>
          <p:nvPr/>
        </p:nvPicPr>
        <p:blipFill>
          <a:blip r:embed="rId2"/>
          <a:stretch>
            <a:fillRect/>
          </a:stretch>
        </p:blipFill>
        <p:spPr>
          <a:xfrm>
            <a:off x="4628819" y="135323"/>
            <a:ext cx="2686381" cy="787400"/>
          </a:xfrm>
          <a:prstGeom prst="rect">
            <a:avLst/>
          </a:prstGeom>
        </p:spPr>
      </p:pic>
      <p:sp>
        <p:nvSpPr>
          <p:cNvPr id="33" name="矩形 32">
            <a:extLst>
              <a:ext uri="{FF2B5EF4-FFF2-40B4-BE49-F238E27FC236}">
                <a16:creationId xmlns:a16="http://schemas.microsoft.com/office/drawing/2014/main" id="{12AACBF1-2A93-2240-AF72-B29211F0E04F}"/>
              </a:ext>
            </a:extLst>
          </p:cNvPr>
          <p:cNvSpPr/>
          <p:nvPr/>
        </p:nvSpPr>
        <p:spPr>
          <a:xfrm>
            <a:off x="5474825" y="2511357"/>
            <a:ext cx="3354287" cy="499560"/>
          </a:xfrm>
          <a:prstGeom prst="rect">
            <a:avLst/>
          </a:prstGeom>
        </p:spPr>
        <p:txBody>
          <a:bodyPr wrap="square" anchor="ctr" anchorCtr="0">
            <a:spAutoFit/>
          </a:bodyPr>
          <a:lstStyle/>
          <a:p>
            <a:pPr algn="ctr">
              <a:lnSpc>
                <a:spcPct val="150000"/>
              </a:lnSpc>
            </a:pPr>
            <a:r>
              <a:rPr lang="en-US" altLang="zh-TW" sz="2000" b="1" dirty="0">
                <a:solidFill>
                  <a:srgbClr val="414455"/>
                </a:solidFill>
                <a:latin typeface="微软雅黑" panose="020B0503020204020204" pitchFamily="34" charset="-122"/>
                <a:ea typeface="微软雅黑" panose="020B0503020204020204" pitchFamily="34" charset="-122"/>
              </a:rPr>
              <a:t>train test validation</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34" name="文字方塊 33">
            <a:extLst>
              <a:ext uri="{FF2B5EF4-FFF2-40B4-BE49-F238E27FC236}">
                <a16:creationId xmlns:a16="http://schemas.microsoft.com/office/drawing/2014/main" id="{40C28B94-A829-BA43-B15C-3F3061EA0A94}"/>
              </a:ext>
            </a:extLst>
          </p:cNvPr>
          <p:cNvSpPr txBox="1"/>
          <p:nvPr/>
        </p:nvSpPr>
        <p:spPr>
          <a:xfrm>
            <a:off x="4180101" y="4119050"/>
            <a:ext cx="3678689" cy="879728"/>
          </a:xfrm>
          <a:prstGeom prst="rect">
            <a:avLst/>
          </a:prstGeom>
          <a:noFill/>
        </p:spPr>
        <p:txBody>
          <a:bodyPr wrap="square" rtlCol="0">
            <a:spAutoFit/>
          </a:bodyPr>
          <a:lstStyle/>
          <a:p>
            <a:pPr>
              <a:lnSpc>
                <a:spcPct val="150000"/>
              </a:lnSpc>
            </a:pPr>
            <a:r>
              <a:rPr lang="en-US" altLang="zh-TW" b="1" dirty="0"/>
              <a:t>testing set</a:t>
            </a:r>
            <a:r>
              <a:rPr lang="zh-TW" altLang="zh-TW" b="1" dirty="0"/>
              <a:t>（預測</a:t>
            </a:r>
            <a:r>
              <a:rPr lang="zh-TW" altLang="en-US" b="1" dirty="0"/>
              <a:t>週的</a:t>
            </a:r>
            <a:r>
              <a:rPr lang="zh-TW" altLang="zh-TW" b="1" dirty="0"/>
              <a:t>前</a:t>
            </a:r>
            <a:r>
              <a:rPr lang="en-US" altLang="zh-TW" b="1" dirty="0"/>
              <a:t>1</a:t>
            </a:r>
            <a:r>
              <a:rPr lang="zh-TW" altLang="en-US" b="1" dirty="0"/>
              <a:t>週</a:t>
            </a:r>
            <a:r>
              <a:rPr lang="zh-TW" altLang="zh-TW" b="1" dirty="0"/>
              <a:t>）</a:t>
            </a:r>
            <a:r>
              <a:rPr lang="en-US" altLang="zh-TW" b="1" dirty="0"/>
              <a:t>validation set</a:t>
            </a:r>
            <a:r>
              <a:rPr lang="zh-TW" altLang="zh-TW" b="1" dirty="0"/>
              <a:t>（預測</a:t>
            </a:r>
            <a:r>
              <a:rPr lang="zh-TW" altLang="en-US" b="1" dirty="0"/>
              <a:t>週的</a:t>
            </a:r>
            <a:r>
              <a:rPr lang="zh-TW" altLang="zh-TW" b="1" dirty="0"/>
              <a:t>前</a:t>
            </a:r>
            <a:r>
              <a:rPr lang="en-US" altLang="zh-TW" b="1" dirty="0"/>
              <a:t>2</a:t>
            </a:r>
            <a:r>
              <a:rPr lang="zh-TW" altLang="zh-TW" b="1" dirty="0"/>
              <a:t>、</a:t>
            </a:r>
            <a:r>
              <a:rPr lang="en-US" altLang="zh-TW" b="1" dirty="0"/>
              <a:t>3</a:t>
            </a:r>
            <a:r>
              <a:rPr lang="zh-TW" altLang="en-US" b="1" dirty="0"/>
              <a:t>週</a:t>
            </a:r>
            <a:r>
              <a:rPr lang="zh-TW" altLang="zh-TW" b="1" dirty="0"/>
              <a:t>）</a:t>
            </a:r>
            <a:endParaRPr lang="zh-TW" altLang="en-US" b="1" dirty="0"/>
          </a:p>
        </p:txBody>
      </p:sp>
      <p:sp>
        <p:nvSpPr>
          <p:cNvPr id="14" name="文字方塊 13">
            <a:extLst>
              <a:ext uri="{FF2B5EF4-FFF2-40B4-BE49-F238E27FC236}">
                <a16:creationId xmlns:a16="http://schemas.microsoft.com/office/drawing/2014/main" id="{DDFE9BE6-6EFE-4801-9568-A0886E6ADB20}"/>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895197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FAB6144F-FE95-4B9E-AAF4-3DA1E38DECD5}"/>
              </a:ext>
            </a:extLst>
          </p:cNvPr>
          <p:cNvSpPr/>
          <p:nvPr/>
        </p:nvSpPr>
        <p:spPr>
          <a:xfrm>
            <a:off x="261392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1</a:t>
            </a:r>
            <a:endParaRPr lang="zh-CN" altLang="en-US" sz="1500" b="1" dirty="0">
              <a:latin typeface="微软雅黑" pitchFamily="34" charset="-122"/>
              <a:ea typeface="微软雅黑" pitchFamily="34" charset="-122"/>
            </a:endParaRPr>
          </a:p>
        </p:txBody>
      </p:sp>
      <p:sp>
        <p:nvSpPr>
          <p:cNvPr id="3" name="椭圆 2">
            <a:extLst>
              <a:ext uri="{FF2B5EF4-FFF2-40B4-BE49-F238E27FC236}">
                <a16:creationId xmlns:a16="http://schemas.microsoft.com/office/drawing/2014/main" id="{A674A529-059B-4650-8D91-58497E2FB8B6}"/>
              </a:ext>
            </a:extLst>
          </p:cNvPr>
          <p:cNvSpPr/>
          <p:nvPr/>
        </p:nvSpPr>
        <p:spPr>
          <a:xfrm>
            <a:off x="4504137" y="1584973"/>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itchFamily="34" charset="-122"/>
                <a:ea typeface="微软雅黑" pitchFamily="34" charset="-122"/>
              </a:rPr>
              <a:t>STEP 2</a:t>
            </a:r>
            <a:endParaRPr lang="zh-CN" altLang="en-US" sz="1500" b="1" dirty="0">
              <a:latin typeface="微软雅黑" pitchFamily="34" charset="-122"/>
              <a:ea typeface="微软雅黑" pitchFamily="34" charset="-122"/>
            </a:endParaRPr>
          </a:p>
        </p:txBody>
      </p:sp>
      <p:sp>
        <p:nvSpPr>
          <p:cNvPr id="4" name="椭圆 3">
            <a:extLst>
              <a:ext uri="{FF2B5EF4-FFF2-40B4-BE49-F238E27FC236}">
                <a16:creationId xmlns:a16="http://schemas.microsoft.com/office/drawing/2014/main" id="{644342E7-0286-433C-B5CA-5CAF32604F05}"/>
              </a:ext>
            </a:extLst>
          </p:cNvPr>
          <p:cNvSpPr/>
          <p:nvPr/>
        </p:nvSpPr>
        <p:spPr>
          <a:xfrm>
            <a:off x="639434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3</a:t>
            </a:r>
            <a:endParaRPr lang="zh-CN" altLang="en-US" sz="1500" b="1" dirty="0">
              <a:latin typeface="微软雅黑" pitchFamily="34" charset="-122"/>
              <a:ea typeface="微软雅黑" pitchFamily="34" charset="-122"/>
            </a:endParaRPr>
          </a:p>
        </p:txBody>
      </p:sp>
      <p:cxnSp>
        <p:nvCxnSpPr>
          <p:cNvPr id="6" name="直接连接符 5">
            <a:extLst>
              <a:ext uri="{FF2B5EF4-FFF2-40B4-BE49-F238E27FC236}">
                <a16:creationId xmlns:a16="http://schemas.microsoft.com/office/drawing/2014/main" id="{BA535854-CE81-4D65-93DF-8D87867D655A}"/>
              </a:ext>
            </a:extLst>
          </p:cNvPr>
          <p:cNvCxnSpPr>
            <a:stCxn id="2" idx="6"/>
            <a:endCxn id="3" idx="2"/>
          </p:cNvCxnSpPr>
          <p:nvPr/>
        </p:nvCxnSpPr>
        <p:spPr>
          <a:xfrm>
            <a:off x="385606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619DDA9-0C34-4168-9F75-5F6094C33D28}"/>
              </a:ext>
            </a:extLst>
          </p:cNvPr>
          <p:cNvCxnSpPr>
            <a:stCxn id="3" idx="6"/>
            <a:endCxn id="4" idx="2"/>
          </p:cNvCxnSpPr>
          <p:nvPr/>
        </p:nvCxnSpPr>
        <p:spPr>
          <a:xfrm flipV="1">
            <a:off x="574627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FE49BDE-627F-4FAB-8A96-592C3783A6F4}"/>
              </a:ext>
            </a:extLst>
          </p:cNvPr>
          <p:cNvSpPr/>
          <p:nvPr/>
        </p:nvSpPr>
        <p:spPr>
          <a:xfrm>
            <a:off x="2429043" y="2537576"/>
            <a:ext cx="1611907" cy="499560"/>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資料標準化</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A39B075-86E6-40A7-B3F4-57F0F48B5868}"/>
              </a:ext>
            </a:extLst>
          </p:cNvPr>
          <p:cNvSpPr/>
          <p:nvPr/>
        </p:nvSpPr>
        <p:spPr>
          <a:xfrm>
            <a:off x="3962385" y="2908191"/>
            <a:ext cx="2325641" cy="458908"/>
          </a:xfrm>
          <a:prstGeom prst="rect">
            <a:avLst/>
          </a:prstGeom>
        </p:spPr>
        <p:txBody>
          <a:bodyPr wrap="square" anchor="ctr" anchorCtr="0">
            <a:spAutoFit/>
          </a:bodyPr>
          <a:lstStyle/>
          <a:p>
            <a:pPr algn="ctr">
              <a:lnSpc>
                <a:spcPct val="150000"/>
              </a:lnSpc>
            </a:pPr>
            <a:r>
              <a:rPr lang="en-US" altLang="zh-CN" b="1" dirty="0">
                <a:solidFill>
                  <a:srgbClr val="414455"/>
                </a:solidFill>
                <a:latin typeface="微软雅黑" panose="020B0503020204020204" pitchFamily="34" charset="-122"/>
                <a:ea typeface="微软雅黑" panose="020B0503020204020204" pitchFamily="34" charset="-122"/>
              </a:rPr>
              <a:t>Sliding window</a:t>
            </a:r>
          </a:p>
        </p:txBody>
      </p:sp>
      <p:pic>
        <p:nvPicPr>
          <p:cNvPr id="19" name="圖片 18">
            <a:extLst>
              <a:ext uri="{FF2B5EF4-FFF2-40B4-BE49-F238E27FC236}">
                <a16:creationId xmlns:a16="http://schemas.microsoft.com/office/drawing/2014/main" id="{756EF03E-21B5-9440-B8D9-4A1C1E4778D4}"/>
              </a:ext>
            </a:extLst>
          </p:cNvPr>
          <p:cNvPicPr>
            <a:picLocks noChangeAspect="1"/>
          </p:cNvPicPr>
          <p:nvPr/>
        </p:nvPicPr>
        <p:blipFill>
          <a:blip r:embed="rId2"/>
          <a:stretch>
            <a:fillRect/>
          </a:stretch>
        </p:blipFill>
        <p:spPr>
          <a:xfrm>
            <a:off x="4628819" y="135323"/>
            <a:ext cx="2686381" cy="787400"/>
          </a:xfrm>
          <a:prstGeom prst="rect">
            <a:avLst/>
          </a:prstGeom>
        </p:spPr>
      </p:pic>
      <p:sp>
        <p:nvSpPr>
          <p:cNvPr id="13" name="矩形 12">
            <a:extLst>
              <a:ext uri="{FF2B5EF4-FFF2-40B4-BE49-F238E27FC236}">
                <a16:creationId xmlns:a16="http://schemas.microsoft.com/office/drawing/2014/main" id="{AACCCBB7-BC9A-8949-B080-F2812AF5940D}"/>
              </a:ext>
            </a:extLst>
          </p:cNvPr>
          <p:cNvSpPr/>
          <p:nvPr/>
        </p:nvSpPr>
        <p:spPr>
          <a:xfrm>
            <a:off x="8299553" y="2867539"/>
            <a:ext cx="1227142" cy="499560"/>
          </a:xfrm>
          <a:prstGeom prst="rect">
            <a:avLst/>
          </a:prstGeom>
        </p:spPr>
        <p:txBody>
          <a:bodyPr wrap="square" anchor="ctr" anchorCtr="0">
            <a:spAutoFit/>
          </a:bodyPr>
          <a:lstStyle/>
          <a:p>
            <a:pPr algn="ctr">
              <a:lnSpc>
                <a:spcPct val="150000"/>
              </a:lnSpc>
            </a:pPr>
            <a:r>
              <a:rPr lang="en-US" altLang="zh-CN" sz="2000" b="1" dirty="0">
                <a:solidFill>
                  <a:srgbClr val="414455"/>
                </a:solidFill>
                <a:latin typeface="微软雅黑" panose="020B0503020204020204" pitchFamily="34" charset="-122"/>
                <a:ea typeface="微软雅黑" panose="020B0503020204020204" pitchFamily="34" charset="-122"/>
              </a:rPr>
              <a:t>LSTM</a:t>
            </a:r>
          </a:p>
        </p:txBody>
      </p:sp>
      <p:sp>
        <p:nvSpPr>
          <p:cNvPr id="14" name="椭圆 4">
            <a:extLst>
              <a:ext uri="{FF2B5EF4-FFF2-40B4-BE49-F238E27FC236}">
                <a16:creationId xmlns:a16="http://schemas.microsoft.com/office/drawing/2014/main" id="{774B71CE-8541-ED4B-AB70-EE4A8FB7372A}"/>
              </a:ext>
            </a:extLst>
          </p:cNvPr>
          <p:cNvSpPr/>
          <p:nvPr/>
        </p:nvSpPr>
        <p:spPr>
          <a:xfrm>
            <a:off x="8284557" y="1584973"/>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4</a:t>
            </a:r>
            <a:endParaRPr lang="zh-CN" altLang="en-US" sz="1500" b="1">
              <a:latin typeface="微软雅黑" pitchFamily="34" charset="-122"/>
              <a:ea typeface="微软雅黑" pitchFamily="34" charset="-122"/>
            </a:endParaRPr>
          </a:p>
        </p:txBody>
      </p:sp>
      <p:cxnSp>
        <p:nvCxnSpPr>
          <p:cNvPr id="15" name="直接连接符 7">
            <a:extLst>
              <a:ext uri="{FF2B5EF4-FFF2-40B4-BE49-F238E27FC236}">
                <a16:creationId xmlns:a16="http://schemas.microsoft.com/office/drawing/2014/main" id="{A5422FED-D6CE-9D4A-83C6-28E1AAF0EBF5}"/>
              </a:ext>
            </a:extLst>
          </p:cNvPr>
          <p:cNvCxnSpPr>
            <a:endCxn id="14" idx="2"/>
          </p:cNvCxnSpPr>
          <p:nvPr/>
        </p:nvCxnSpPr>
        <p:spPr>
          <a:xfrm>
            <a:off x="763648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9863A369-C588-8D4B-8A73-AE4A3A4E6CF1}"/>
              </a:ext>
            </a:extLst>
          </p:cNvPr>
          <p:cNvSpPr/>
          <p:nvPr/>
        </p:nvSpPr>
        <p:spPr>
          <a:xfrm>
            <a:off x="5338273" y="2364802"/>
            <a:ext cx="3354287" cy="1422890"/>
          </a:xfrm>
          <a:prstGeom prst="rect">
            <a:avLst/>
          </a:prstGeom>
        </p:spPr>
        <p:txBody>
          <a:bodyPr wrap="square" anchor="ctr" anchorCtr="0">
            <a:spAutoFit/>
          </a:bodyPr>
          <a:lstStyle/>
          <a:p>
            <a:pPr algn="ctr">
              <a:lnSpc>
                <a:spcPct val="150000"/>
              </a:lnSpc>
            </a:pPr>
            <a:r>
              <a:rPr lang="en-US" altLang="zh-TW" sz="2000" b="1" dirty="0">
                <a:solidFill>
                  <a:srgbClr val="414455"/>
                </a:solidFill>
                <a:latin typeface="微软雅黑" panose="020B0503020204020204" pitchFamily="34" charset="-122"/>
                <a:ea typeface="微软雅黑" panose="020B0503020204020204" pitchFamily="34" charset="-122"/>
              </a:rPr>
              <a:t>Train</a:t>
            </a:r>
          </a:p>
          <a:p>
            <a:pPr algn="ctr">
              <a:lnSpc>
                <a:spcPct val="150000"/>
              </a:lnSpc>
            </a:pPr>
            <a:r>
              <a:rPr lang="en-US" altLang="zh-TW" sz="2000" b="1" dirty="0">
                <a:solidFill>
                  <a:srgbClr val="414455"/>
                </a:solidFill>
                <a:latin typeface="微软雅黑" panose="020B0503020204020204" pitchFamily="34" charset="-122"/>
                <a:ea typeface="微软雅黑" panose="020B0503020204020204" pitchFamily="34" charset="-122"/>
              </a:rPr>
              <a:t>Test</a:t>
            </a:r>
          </a:p>
          <a:p>
            <a:pPr algn="ctr">
              <a:lnSpc>
                <a:spcPct val="150000"/>
              </a:lnSpc>
            </a:pPr>
            <a:r>
              <a:rPr lang="en-US" altLang="zh-TW" sz="2000" b="1" dirty="0">
                <a:solidFill>
                  <a:srgbClr val="414455"/>
                </a:solidFill>
                <a:latin typeface="微软雅黑" panose="020B0503020204020204" pitchFamily="34" charset="-122"/>
                <a:ea typeface="微软雅黑" panose="020B0503020204020204" pitchFamily="34" charset="-122"/>
              </a:rPr>
              <a:t>Validation</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17" name="文字方塊 16">
            <a:extLst>
              <a:ext uri="{FF2B5EF4-FFF2-40B4-BE49-F238E27FC236}">
                <a16:creationId xmlns:a16="http://schemas.microsoft.com/office/drawing/2014/main" id="{6FACED95-0343-49D8-BAC5-C3AA4F094BEE}"/>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405850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9B842831-EB3D-4685-8411-E5EA5D2A8BE9}"/>
              </a:ext>
            </a:extLst>
          </p:cNvPr>
          <p:cNvPicPr>
            <a:picLocks noChangeAspect="1"/>
          </p:cNvPicPr>
          <p:nvPr/>
        </p:nvPicPr>
        <p:blipFill>
          <a:blip r:embed="rId3"/>
          <a:stretch>
            <a:fillRect/>
          </a:stretch>
        </p:blipFill>
        <p:spPr>
          <a:xfrm>
            <a:off x="4628819" y="135323"/>
            <a:ext cx="2686381" cy="787400"/>
          </a:xfrm>
          <a:prstGeom prst="rect">
            <a:avLst/>
          </a:prstGeom>
        </p:spPr>
      </p:pic>
      <p:graphicFrame>
        <p:nvGraphicFramePr>
          <p:cNvPr id="2" name="物件 1">
            <a:extLst>
              <a:ext uri="{FF2B5EF4-FFF2-40B4-BE49-F238E27FC236}">
                <a16:creationId xmlns:a16="http://schemas.microsoft.com/office/drawing/2014/main" id="{A06686B0-563E-4FE9-A73B-CAF9AE18D32F}"/>
              </a:ext>
            </a:extLst>
          </p:cNvPr>
          <p:cNvGraphicFramePr>
            <a:graphicFrameLocks noChangeAspect="1"/>
          </p:cNvGraphicFramePr>
          <p:nvPr>
            <p:extLst>
              <p:ext uri="{D42A27DB-BD31-4B8C-83A1-F6EECF244321}">
                <p14:modId xmlns:p14="http://schemas.microsoft.com/office/powerpoint/2010/main" val="1062607123"/>
              </p:ext>
            </p:extLst>
          </p:nvPr>
        </p:nvGraphicFramePr>
        <p:xfrm>
          <a:off x="6769095" y="1873623"/>
          <a:ext cx="5083891" cy="3370729"/>
        </p:xfrm>
        <a:graphic>
          <a:graphicData uri="http://schemas.openxmlformats.org/presentationml/2006/ole">
            <mc:AlternateContent xmlns:mc="http://schemas.openxmlformats.org/markup-compatibility/2006">
              <mc:Choice xmlns:v="urn:schemas-microsoft-com:vml" Requires="v">
                <p:oleObj spid="_x0000_s4127" name="點陣圖影像" r:id="rId4" imgW="5517000" imgH="3657600" progId="Paint.Picture">
                  <p:embed/>
                </p:oleObj>
              </mc:Choice>
              <mc:Fallback>
                <p:oleObj name="點陣圖影像" r:id="rId4" imgW="5517000" imgH="3657600" progId="Paint.Picture">
                  <p:embed/>
                  <p:pic>
                    <p:nvPicPr>
                      <p:cNvPr id="0" name=""/>
                      <p:cNvPicPr/>
                      <p:nvPr/>
                    </p:nvPicPr>
                    <p:blipFill>
                      <a:blip r:embed="rId5"/>
                      <a:stretch>
                        <a:fillRect/>
                      </a:stretch>
                    </p:blipFill>
                    <p:spPr>
                      <a:xfrm>
                        <a:off x="6769095" y="1873623"/>
                        <a:ext cx="5083891" cy="3370729"/>
                      </a:xfrm>
                      <a:prstGeom prst="rect">
                        <a:avLst/>
                      </a:prstGeom>
                    </p:spPr>
                  </p:pic>
                </p:oleObj>
              </mc:Fallback>
            </mc:AlternateContent>
          </a:graphicData>
        </a:graphic>
      </p:graphicFrame>
      <p:sp>
        <p:nvSpPr>
          <p:cNvPr id="4" name="文字方塊 3">
            <a:extLst>
              <a:ext uri="{FF2B5EF4-FFF2-40B4-BE49-F238E27FC236}">
                <a16:creationId xmlns:a16="http://schemas.microsoft.com/office/drawing/2014/main" id="{845FB3E5-4904-4042-B5BF-0F4D26684547}"/>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graphicFrame>
        <p:nvGraphicFramePr>
          <p:cNvPr id="6" name="物件 5">
            <a:extLst>
              <a:ext uri="{FF2B5EF4-FFF2-40B4-BE49-F238E27FC236}">
                <a16:creationId xmlns:a16="http://schemas.microsoft.com/office/drawing/2014/main" id="{E4453986-062B-468A-BB64-4AF508C6F040}"/>
              </a:ext>
            </a:extLst>
          </p:cNvPr>
          <p:cNvGraphicFramePr>
            <a:graphicFrameLocks noChangeAspect="1"/>
          </p:cNvGraphicFramePr>
          <p:nvPr>
            <p:extLst>
              <p:ext uri="{D42A27DB-BD31-4B8C-83A1-F6EECF244321}">
                <p14:modId xmlns:p14="http://schemas.microsoft.com/office/powerpoint/2010/main" val="1315665963"/>
              </p:ext>
            </p:extLst>
          </p:nvPr>
        </p:nvGraphicFramePr>
        <p:xfrm>
          <a:off x="254768" y="1873623"/>
          <a:ext cx="5099938" cy="3370729"/>
        </p:xfrm>
        <a:graphic>
          <a:graphicData uri="http://schemas.openxmlformats.org/presentationml/2006/ole">
            <mc:AlternateContent xmlns:mc="http://schemas.openxmlformats.org/markup-compatibility/2006">
              <mc:Choice xmlns:v="urn:schemas-microsoft-com:vml" Requires="v">
                <p:oleObj spid="_x0000_s4128" name="點陣圖影像" r:id="rId6" imgW="5448240" imgH="2994840" progId="Paint.Picture">
                  <p:embed/>
                </p:oleObj>
              </mc:Choice>
              <mc:Fallback>
                <p:oleObj name="點陣圖影像" r:id="rId6" imgW="5448240" imgH="2994840" progId="Paint.Picture">
                  <p:embed/>
                  <p:pic>
                    <p:nvPicPr>
                      <p:cNvPr id="0" name=""/>
                      <p:cNvPicPr/>
                      <p:nvPr/>
                    </p:nvPicPr>
                    <p:blipFill>
                      <a:blip r:embed="rId7"/>
                      <a:stretch>
                        <a:fillRect/>
                      </a:stretch>
                    </p:blipFill>
                    <p:spPr>
                      <a:xfrm>
                        <a:off x="254768" y="1873623"/>
                        <a:ext cx="5099938" cy="3370729"/>
                      </a:xfrm>
                      <a:prstGeom prst="rect">
                        <a:avLst/>
                      </a:prstGeom>
                    </p:spPr>
                  </p:pic>
                </p:oleObj>
              </mc:Fallback>
            </mc:AlternateContent>
          </a:graphicData>
        </a:graphic>
      </p:graphicFrame>
      <p:sp>
        <p:nvSpPr>
          <p:cNvPr id="7" name="箭號: 向右 6">
            <a:extLst>
              <a:ext uri="{FF2B5EF4-FFF2-40B4-BE49-F238E27FC236}">
                <a16:creationId xmlns:a16="http://schemas.microsoft.com/office/drawing/2014/main" id="{66EA0479-7487-4EC2-BC7C-0ACE6C4B1E7F}"/>
              </a:ext>
            </a:extLst>
          </p:cNvPr>
          <p:cNvSpPr/>
          <p:nvPr/>
        </p:nvSpPr>
        <p:spPr>
          <a:xfrm>
            <a:off x="5680900" y="3227292"/>
            <a:ext cx="762000" cy="66338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75398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C1255BB-72AD-4252-92C4-18F6E4F2FA64}"/>
              </a:ext>
            </a:extLst>
          </p:cNvPr>
          <p:cNvPicPr>
            <a:picLocks noChangeAspect="1"/>
          </p:cNvPicPr>
          <p:nvPr/>
        </p:nvPicPr>
        <p:blipFill>
          <a:blip r:embed="rId3"/>
          <a:stretch>
            <a:fillRect/>
          </a:stretch>
        </p:blipFill>
        <p:spPr>
          <a:xfrm>
            <a:off x="4612508" y="109552"/>
            <a:ext cx="2686381" cy="787400"/>
          </a:xfrm>
          <a:prstGeom prst="rect">
            <a:avLst/>
          </a:prstGeom>
        </p:spPr>
      </p:pic>
      <p:sp>
        <p:nvSpPr>
          <p:cNvPr id="4" name="文字方塊 3">
            <a:extLst>
              <a:ext uri="{FF2B5EF4-FFF2-40B4-BE49-F238E27FC236}">
                <a16:creationId xmlns:a16="http://schemas.microsoft.com/office/drawing/2014/main" id="{87F92888-9470-4BEF-93C7-005DC0740688}"/>
              </a:ext>
            </a:extLst>
          </p:cNvPr>
          <p:cNvSpPr txBox="1"/>
          <p:nvPr/>
        </p:nvSpPr>
        <p:spPr>
          <a:xfrm>
            <a:off x="2169458" y="896952"/>
            <a:ext cx="7915835" cy="5632311"/>
          </a:xfrm>
          <a:prstGeom prst="rect">
            <a:avLst/>
          </a:prstGeom>
          <a:noFill/>
        </p:spPr>
        <p:txBody>
          <a:bodyPr wrap="square">
            <a:spAutoFit/>
          </a:bodyPr>
          <a:lstStyle/>
          <a:p>
            <a:r>
              <a:rPr lang="en-US" altLang="zh-TW" sz="4000" b="1" dirty="0"/>
              <a:t>Outline:</a:t>
            </a:r>
          </a:p>
          <a:p>
            <a:endParaRPr lang="en-US" altLang="zh-TW" sz="4000" b="1" dirty="0"/>
          </a:p>
          <a:p>
            <a:endParaRPr lang="en-US" altLang="zh-TW" sz="4000" b="1" dirty="0"/>
          </a:p>
          <a:p>
            <a:endParaRPr lang="en-US" altLang="zh-TW" sz="4000" b="1" dirty="0"/>
          </a:p>
          <a:p>
            <a:endParaRPr lang="en-US" altLang="zh-TW" sz="4000" b="1" dirty="0"/>
          </a:p>
          <a:p>
            <a:endParaRPr lang="en-US" altLang="zh-TW" sz="4000" b="1" dirty="0"/>
          </a:p>
          <a:p>
            <a:endParaRPr lang="en-US" altLang="zh-TW" sz="4000" b="1" dirty="0"/>
          </a:p>
          <a:p>
            <a:endParaRPr lang="en-US" altLang="zh-TW" sz="4000" b="1" dirty="0"/>
          </a:p>
          <a:p>
            <a:endParaRPr lang="zh-TW" altLang="zh-TW" sz="4000" b="1" dirty="0"/>
          </a:p>
        </p:txBody>
      </p:sp>
      <p:sp>
        <p:nvSpPr>
          <p:cNvPr id="3" name="文字方塊 2">
            <a:extLst>
              <a:ext uri="{FF2B5EF4-FFF2-40B4-BE49-F238E27FC236}">
                <a16:creationId xmlns:a16="http://schemas.microsoft.com/office/drawing/2014/main" id="{36E22BBA-CFAA-40FA-9534-10D37FF51BF1}"/>
              </a:ext>
            </a:extLst>
          </p:cNvPr>
          <p:cNvSpPr txBox="1"/>
          <p:nvPr/>
        </p:nvSpPr>
        <p:spPr>
          <a:xfrm>
            <a:off x="2248792" y="1684352"/>
            <a:ext cx="7413812" cy="4632037"/>
          </a:xfrm>
          <a:prstGeom prst="rect">
            <a:avLst/>
          </a:prstGeom>
          <a:noFill/>
        </p:spPr>
        <p:txBody>
          <a:bodyPr wrap="square" rtlCol="0">
            <a:spAutoFit/>
          </a:bodyPr>
          <a:lstStyle/>
          <a:p>
            <a:pPr>
              <a:spcBef>
                <a:spcPts val="600"/>
              </a:spcBef>
            </a:pPr>
            <a:r>
              <a:rPr lang="en-US" altLang="zh-TW" sz="2000" b="1" dirty="0"/>
              <a:t>1. </a:t>
            </a:r>
            <a:r>
              <a:rPr lang="zh-TW" altLang="en-US" sz="2000" b="1" dirty="0"/>
              <a:t>迴歸分析</a:t>
            </a:r>
            <a:endParaRPr lang="en-US" altLang="zh-TW" sz="2000" b="1" dirty="0"/>
          </a:p>
          <a:p>
            <a:pPr>
              <a:spcBef>
                <a:spcPts val="600"/>
              </a:spcBef>
            </a:pPr>
            <a:r>
              <a:rPr lang="en-US" altLang="zh-TW" sz="2000" b="1" dirty="0"/>
              <a:t>     (1) </a:t>
            </a:r>
            <a:r>
              <a:rPr lang="zh-TW" altLang="en-US" sz="2000" b="1" dirty="0"/>
              <a:t>時間序列</a:t>
            </a:r>
            <a:endParaRPr lang="en-US" altLang="zh-TW" sz="2000" b="1" dirty="0"/>
          </a:p>
          <a:p>
            <a:pPr>
              <a:spcBef>
                <a:spcPts val="600"/>
              </a:spcBef>
            </a:pPr>
            <a:r>
              <a:rPr lang="zh-TW" altLang="en-US" sz="2000" b="1" dirty="0"/>
              <a:t>     </a:t>
            </a:r>
            <a:r>
              <a:rPr lang="en-US" altLang="zh-TW" sz="2000" b="1" dirty="0"/>
              <a:t>(2) ADF</a:t>
            </a:r>
            <a:r>
              <a:rPr lang="zh-TW" altLang="en-US" sz="2000" b="1" dirty="0"/>
              <a:t>檢定</a:t>
            </a:r>
            <a:endParaRPr lang="en-US" altLang="zh-TW" sz="2000" b="1" dirty="0"/>
          </a:p>
          <a:p>
            <a:pPr>
              <a:spcBef>
                <a:spcPts val="600"/>
              </a:spcBef>
            </a:pPr>
            <a:r>
              <a:rPr lang="zh-TW" altLang="en-US" sz="2000" b="1" dirty="0"/>
              <a:t>     </a:t>
            </a:r>
            <a:r>
              <a:rPr lang="en-US" altLang="zh-TW" sz="2000" b="1" dirty="0"/>
              <a:t>(3) LSTM</a:t>
            </a:r>
          </a:p>
          <a:p>
            <a:pPr>
              <a:spcBef>
                <a:spcPts val="600"/>
              </a:spcBef>
            </a:pPr>
            <a:endParaRPr lang="en-US" altLang="zh-TW" sz="2000" b="1" dirty="0"/>
          </a:p>
          <a:p>
            <a:pPr>
              <a:spcBef>
                <a:spcPts val="600"/>
              </a:spcBef>
            </a:pPr>
            <a:r>
              <a:rPr lang="en-US" altLang="zh-TW" sz="2000" b="1" dirty="0"/>
              <a:t>2. </a:t>
            </a:r>
            <a:r>
              <a:rPr lang="zh-TW" altLang="en-US" sz="2000" b="1" dirty="0"/>
              <a:t>分群分析</a:t>
            </a:r>
            <a:endParaRPr lang="en-US" altLang="zh-TW" sz="2000" b="1" dirty="0"/>
          </a:p>
          <a:p>
            <a:pPr>
              <a:spcBef>
                <a:spcPts val="600"/>
              </a:spcBef>
            </a:pPr>
            <a:r>
              <a:rPr lang="zh-TW" altLang="en-US" sz="2000" b="1" dirty="0"/>
              <a:t>     </a:t>
            </a:r>
            <a:r>
              <a:rPr lang="en-US" altLang="zh-TW" sz="2000" b="1" dirty="0"/>
              <a:t>(1) ICA</a:t>
            </a:r>
            <a:r>
              <a:rPr lang="zh-TW" altLang="en-US" sz="2000" b="1" dirty="0"/>
              <a:t>分解</a:t>
            </a:r>
            <a:endParaRPr lang="en-US" altLang="zh-TW" sz="2000" b="1" dirty="0"/>
          </a:p>
          <a:p>
            <a:pPr>
              <a:spcBef>
                <a:spcPts val="600"/>
              </a:spcBef>
            </a:pPr>
            <a:r>
              <a:rPr lang="zh-TW" altLang="en-US" sz="2000" b="1" dirty="0"/>
              <a:t>     </a:t>
            </a:r>
            <a:r>
              <a:rPr lang="en-US" altLang="zh-TW" sz="2000" b="1" dirty="0"/>
              <a:t>(2) </a:t>
            </a:r>
            <a:r>
              <a:rPr lang="en-US" altLang="zh-TW" sz="2000" b="1" dirty="0" err="1"/>
              <a:t>Cmeans</a:t>
            </a:r>
            <a:r>
              <a:rPr lang="zh-TW" altLang="en-US" sz="2000" b="1" dirty="0"/>
              <a:t>分群</a:t>
            </a:r>
            <a:endParaRPr lang="en-US" altLang="zh-TW" sz="2000" b="1" dirty="0"/>
          </a:p>
          <a:p>
            <a:pPr>
              <a:spcBef>
                <a:spcPts val="600"/>
              </a:spcBef>
            </a:pPr>
            <a:r>
              <a:rPr lang="zh-TW" altLang="en-US" sz="2000" b="1" dirty="0"/>
              <a:t>     </a:t>
            </a:r>
            <a:r>
              <a:rPr lang="en-US" altLang="zh-TW" sz="2000" b="1" dirty="0"/>
              <a:t>(3) Feedforward Neural Network</a:t>
            </a:r>
          </a:p>
          <a:p>
            <a:pPr>
              <a:spcBef>
                <a:spcPts val="600"/>
              </a:spcBef>
            </a:pPr>
            <a:endParaRPr lang="en-US" altLang="zh-TW" sz="2000" b="1" dirty="0"/>
          </a:p>
          <a:p>
            <a:pPr>
              <a:spcBef>
                <a:spcPts val="600"/>
              </a:spcBef>
            </a:pPr>
            <a:r>
              <a:rPr lang="en-US" altLang="zh-TW" sz="2000" b="1" dirty="0"/>
              <a:t>3. </a:t>
            </a:r>
            <a:r>
              <a:rPr lang="zh-TW" altLang="en-US" sz="2000" b="1" dirty="0"/>
              <a:t>總預測</a:t>
            </a:r>
            <a:endParaRPr lang="en-US" altLang="zh-TW" sz="2000" b="1" dirty="0"/>
          </a:p>
          <a:p>
            <a:pPr>
              <a:spcBef>
                <a:spcPts val="600"/>
              </a:spcBef>
            </a:pPr>
            <a:r>
              <a:rPr lang="en-US" altLang="zh-TW" sz="2000" b="1" dirty="0"/>
              <a:t>4. </a:t>
            </a:r>
            <a:r>
              <a:rPr lang="zh-TW" altLang="en-US" sz="2000" b="1" dirty="0"/>
              <a:t>結論</a:t>
            </a:r>
          </a:p>
        </p:txBody>
      </p:sp>
    </p:spTree>
    <p:extLst>
      <p:ext uri="{BB962C8B-B14F-4D97-AF65-F5344CB8AC3E}">
        <p14:creationId xmlns:p14="http://schemas.microsoft.com/office/powerpoint/2010/main" val="3579400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FAB6144F-FE95-4B9E-AAF4-3DA1E38DECD5}"/>
              </a:ext>
            </a:extLst>
          </p:cNvPr>
          <p:cNvSpPr/>
          <p:nvPr/>
        </p:nvSpPr>
        <p:spPr>
          <a:xfrm>
            <a:off x="261392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itchFamily="34" charset="-122"/>
                <a:ea typeface="微软雅黑" pitchFamily="34" charset="-122"/>
              </a:rPr>
              <a:t>STEP 5</a:t>
            </a:r>
            <a:endParaRPr lang="zh-CN" altLang="en-US" sz="1500" b="1" dirty="0">
              <a:latin typeface="微软雅黑" pitchFamily="34" charset="-122"/>
              <a:ea typeface="微软雅黑" pitchFamily="34" charset="-122"/>
            </a:endParaRPr>
          </a:p>
        </p:txBody>
      </p:sp>
      <p:pic>
        <p:nvPicPr>
          <p:cNvPr id="19" name="圖片 18">
            <a:extLst>
              <a:ext uri="{FF2B5EF4-FFF2-40B4-BE49-F238E27FC236}">
                <a16:creationId xmlns:a16="http://schemas.microsoft.com/office/drawing/2014/main" id="{756EF03E-21B5-9440-B8D9-4A1C1E4778D4}"/>
              </a:ext>
            </a:extLst>
          </p:cNvPr>
          <p:cNvPicPr>
            <a:picLocks noChangeAspect="1"/>
          </p:cNvPicPr>
          <p:nvPr/>
        </p:nvPicPr>
        <p:blipFill>
          <a:blip r:embed="rId2"/>
          <a:stretch>
            <a:fillRect/>
          </a:stretch>
        </p:blipFill>
        <p:spPr>
          <a:xfrm>
            <a:off x="4628819" y="135323"/>
            <a:ext cx="2686381" cy="787400"/>
          </a:xfrm>
          <a:prstGeom prst="rect">
            <a:avLst/>
          </a:prstGeom>
        </p:spPr>
      </p:pic>
      <p:sp>
        <p:nvSpPr>
          <p:cNvPr id="6" name="矩形 5">
            <a:extLst>
              <a:ext uri="{FF2B5EF4-FFF2-40B4-BE49-F238E27FC236}">
                <a16:creationId xmlns:a16="http://schemas.microsoft.com/office/drawing/2014/main" id="{AAF0A106-6682-B44A-957B-D5548BA5A19E}"/>
              </a:ext>
            </a:extLst>
          </p:cNvPr>
          <p:cNvSpPr/>
          <p:nvPr/>
        </p:nvSpPr>
        <p:spPr>
          <a:xfrm>
            <a:off x="2135107" y="2524714"/>
            <a:ext cx="2199777" cy="499560"/>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還原比特幣價格</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7" name="文字方塊 6">
            <a:extLst>
              <a:ext uri="{FF2B5EF4-FFF2-40B4-BE49-F238E27FC236}">
                <a16:creationId xmlns:a16="http://schemas.microsoft.com/office/drawing/2014/main" id="{90BFCE9A-BF6C-4B85-96ED-95158FAE9C90}"/>
              </a:ext>
            </a:extLst>
          </p:cNvPr>
          <p:cNvSpPr txBox="1"/>
          <p:nvPr/>
        </p:nvSpPr>
        <p:spPr>
          <a:xfrm>
            <a:off x="3351536" y="3369415"/>
            <a:ext cx="7244746" cy="461665"/>
          </a:xfrm>
          <a:prstGeom prst="rect">
            <a:avLst/>
          </a:prstGeom>
          <a:noFill/>
        </p:spPr>
        <p:txBody>
          <a:bodyPr wrap="square">
            <a:spAutoFit/>
          </a:bodyPr>
          <a:lstStyle/>
          <a:p>
            <a:r>
              <a:rPr lang="zh-TW" altLang="en-US" sz="2400" b="1" dirty="0"/>
              <a:t>價格還原</a:t>
            </a:r>
            <a:r>
              <a:rPr lang="en-US" altLang="zh-TW" sz="2400" b="1" dirty="0"/>
              <a:t>:</a:t>
            </a:r>
            <a:r>
              <a:rPr lang="zh-TW" altLang="en-US" sz="2400" b="1" dirty="0"/>
              <a:t>  </a:t>
            </a:r>
            <a:r>
              <a:rPr lang="en-US" altLang="zh-TW" sz="2400" b="1" dirty="0"/>
              <a:t>exp (</a:t>
            </a:r>
            <a:r>
              <a:rPr lang="zh-TW" altLang="en-US" sz="2400" b="1" dirty="0"/>
              <a:t>趨勢 </a:t>
            </a:r>
            <a:r>
              <a:rPr lang="en-US" altLang="zh-TW" sz="2400" b="1" dirty="0"/>
              <a:t>+ </a:t>
            </a:r>
            <a:r>
              <a:rPr lang="zh-TW" altLang="en-US" sz="2400" b="1" dirty="0"/>
              <a:t>季節循環 </a:t>
            </a:r>
            <a:r>
              <a:rPr lang="en-US" altLang="zh-TW" sz="2400" b="1" dirty="0"/>
              <a:t>+ </a:t>
            </a:r>
            <a:r>
              <a:rPr lang="zh-TW" altLang="en-US" sz="2400" b="1" dirty="0">
                <a:solidFill>
                  <a:srgbClr val="FF0000"/>
                </a:solidFill>
              </a:rPr>
              <a:t>預測的短期循環</a:t>
            </a:r>
            <a:r>
              <a:rPr lang="en-US" altLang="zh-TW" sz="2400" b="1" dirty="0"/>
              <a:t>)</a:t>
            </a:r>
            <a:endParaRPr lang="zh-TW" altLang="en-US" sz="2400" dirty="0"/>
          </a:p>
        </p:txBody>
      </p:sp>
      <p:sp>
        <p:nvSpPr>
          <p:cNvPr id="4" name="語音泡泡: 圓角矩形 3">
            <a:extLst>
              <a:ext uri="{FF2B5EF4-FFF2-40B4-BE49-F238E27FC236}">
                <a16:creationId xmlns:a16="http://schemas.microsoft.com/office/drawing/2014/main" id="{6F32349C-9A09-4EC3-9FE5-E5CDF1F78450}"/>
              </a:ext>
            </a:extLst>
          </p:cNvPr>
          <p:cNvSpPr/>
          <p:nvPr/>
        </p:nvSpPr>
        <p:spPr>
          <a:xfrm>
            <a:off x="7942729" y="1753527"/>
            <a:ext cx="2348753" cy="1443317"/>
          </a:xfrm>
          <a:prstGeom prst="wedgeRoundRectCallou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TW" sz="3200" dirty="0"/>
              <a:t>By LSTM !</a:t>
            </a:r>
            <a:endParaRPr lang="zh-TW" altLang="en-US" sz="3200" dirty="0"/>
          </a:p>
        </p:txBody>
      </p:sp>
      <p:sp>
        <p:nvSpPr>
          <p:cNvPr id="9" name="文字方塊 8">
            <a:extLst>
              <a:ext uri="{FF2B5EF4-FFF2-40B4-BE49-F238E27FC236}">
                <a16:creationId xmlns:a16="http://schemas.microsoft.com/office/drawing/2014/main" id="{B46607A8-5A6E-44E3-B69E-E4D0EF47133F}"/>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015142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0B2A101-70CB-49EA-830E-1FB8A9382C77}"/>
              </a:ext>
            </a:extLst>
          </p:cNvPr>
          <p:cNvPicPr>
            <a:picLocks noChangeAspect="1"/>
          </p:cNvPicPr>
          <p:nvPr/>
        </p:nvPicPr>
        <p:blipFill>
          <a:blip r:embed="rId3"/>
          <a:stretch>
            <a:fillRect/>
          </a:stretch>
        </p:blipFill>
        <p:spPr>
          <a:xfrm>
            <a:off x="4628819" y="135323"/>
            <a:ext cx="2686381" cy="787400"/>
          </a:xfrm>
          <a:prstGeom prst="rect">
            <a:avLst/>
          </a:prstGeom>
        </p:spPr>
      </p:pic>
      <p:graphicFrame>
        <p:nvGraphicFramePr>
          <p:cNvPr id="4" name="物件 3">
            <a:extLst>
              <a:ext uri="{FF2B5EF4-FFF2-40B4-BE49-F238E27FC236}">
                <a16:creationId xmlns:a16="http://schemas.microsoft.com/office/drawing/2014/main" id="{127002FE-7245-4BBA-9A27-09C11F9F9B6F}"/>
              </a:ext>
            </a:extLst>
          </p:cNvPr>
          <p:cNvGraphicFramePr>
            <a:graphicFrameLocks noChangeAspect="1"/>
          </p:cNvGraphicFramePr>
          <p:nvPr>
            <p:extLst>
              <p:ext uri="{D42A27DB-BD31-4B8C-83A1-F6EECF244321}">
                <p14:modId xmlns:p14="http://schemas.microsoft.com/office/powerpoint/2010/main" val="1663508769"/>
              </p:ext>
            </p:extLst>
          </p:nvPr>
        </p:nvGraphicFramePr>
        <p:xfrm>
          <a:off x="2888783" y="1291759"/>
          <a:ext cx="6222583" cy="4544265"/>
        </p:xfrm>
        <a:graphic>
          <a:graphicData uri="http://schemas.openxmlformats.org/presentationml/2006/ole">
            <mc:AlternateContent xmlns:mc="http://schemas.openxmlformats.org/markup-compatibility/2006">
              <mc:Choice xmlns:v="urn:schemas-microsoft-com:vml" Requires="v">
                <p:oleObj spid="_x0000_s5140" name="點陣圖影像" r:id="rId4" imgW="4549320" imgH="3322440" progId="Paint.Picture">
                  <p:embed/>
                </p:oleObj>
              </mc:Choice>
              <mc:Fallback>
                <p:oleObj name="點陣圖影像" r:id="rId4" imgW="4549320" imgH="3322440" progId="Paint.Picture">
                  <p:embed/>
                  <p:pic>
                    <p:nvPicPr>
                      <p:cNvPr id="0" name=""/>
                      <p:cNvPicPr/>
                      <p:nvPr/>
                    </p:nvPicPr>
                    <p:blipFill>
                      <a:blip r:embed="rId5"/>
                      <a:stretch>
                        <a:fillRect/>
                      </a:stretch>
                    </p:blipFill>
                    <p:spPr>
                      <a:xfrm>
                        <a:off x="2888783" y="1291759"/>
                        <a:ext cx="6222583" cy="4544265"/>
                      </a:xfrm>
                      <a:prstGeom prst="rect">
                        <a:avLst/>
                      </a:prstGeom>
                    </p:spPr>
                  </p:pic>
                </p:oleObj>
              </mc:Fallback>
            </mc:AlternateContent>
          </a:graphicData>
        </a:graphic>
      </p:graphicFrame>
      <p:sp>
        <p:nvSpPr>
          <p:cNvPr id="5" name="文字方塊 4">
            <a:extLst>
              <a:ext uri="{FF2B5EF4-FFF2-40B4-BE49-F238E27FC236}">
                <a16:creationId xmlns:a16="http://schemas.microsoft.com/office/drawing/2014/main" id="{36EDB923-9F40-44E6-BAE4-2EA6ADEB3ACF}"/>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24720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FAB6144F-FE95-4B9E-AAF4-3DA1E38DECD5}"/>
              </a:ext>
            </a:extLst>
          </p:cNvPr>
          <p:cNvSpPr/>
          <p:nvPr/>
        </p:nvSpPr>
        <p:spPr>
          <a:xfrm>
            <a:off x="261392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itchFamily="34" charset="-122"/>
                <a:ea typeface="微软雅黑" pitchFamily="34" charset="-122"/>
              </a:rPr>
              <a:t>STEP 5</a:t>
            </a:r>
            <a:endParaRPr lang="zh-CN" altLang="en-US" sz="1500" b="1" dirty="0">
              <a:latin typeface="微软雅黑" pitchFamily="34" charset="-122"/>
              <a:ea typeface="微软雅黑" pitchFamily="34" charset="-122"/>
            </a:endParaRPr>
          </a:p>
        </p:txBody>
      </p:sp>
      <p:pic>
        <p:nvPicPr>
          <p:cNvPr id="19" name="圖片 18">
            <a:extLst>
              <a:ext uri="{FF2B5EF4-FFF2-40B4-BE49-F238E27FC236}">
                <a16:creationId xmlns:a16="http://schemas.microsoft.com/office/drawing/2014/main" id="{756EF03E-21B5-9440-B8D9-4A1C1E4778D4}"/>
              </a:ext>
            </a:extLst>
          </p:cNvPr>
          <p:cNvPicPr>
            <a:picLocks noChangeAspect="1"/>
          </p:cNvPicPr>
          <p:nvPr/>
        </p:nvPicPr>
        <p:blipFill>
          <a:blip r:embed="rId2"/>
          <a:stretch>
            <a:fillRect/>
          </a:stretch>
        </p:blipFill>
        <p:spPr>
          <a:xfrm>
            <a:off x="4628819" y="135323"/>
            <a:ext cx="2686381" cy="787400"/>
          </a:xfrm>
          <a:prstGeom prst="rect">
            <a:avLst/>
          </a:prstGeom>
        </p:spPr>
      </p:pic>
      <p:sp>
        <p:nvSpPr>
          <p:cNvPr id="6" name="矩形 5">
            <a:extLst>
              <a:ext uri="{FF2B5EF4-FFF2-40B4-BE49-F238E27FC236}">
                <a16:creationId xmlns:a16="http://schemas.microsoft.com/office/drawing/2014/main" id="{AAF0A106-6682-B44A-957B-D5548BA5A19E}"/>
              </a:ext>
            </a:extLst>
          </p:cNvPr>
          <p:cNvSpPr/>
          <p:nvPr/>
        </p:nvSpPr>
        <p:spPr>
          <a:xfrm>
            <a:off x="2135107" y="2524714"/>
            <a:ext cx="2199777" cy="499560"/>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還原比特幣價格</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7" name="椭圆 2">
            <a:extLst>
              <a:ext uri="{FF2B5EF4-FFF2-40B4-BE49-F238E27FC236}">
                <a16:creationId xmlns:a16="http://schemas.microsoft.com/office/drawing/2014/main" id="{B5A03B59-AACC-C14F-9616-5E86ED113803}"/>
              </a:ext>
            </a:extLst>
          </p:cNvPr>
          <p:cNvSpPr/>
          <p:nvPr/>
        </p:nvSpPr>
        <p:spPr>
          <a:xfrm>
            <a:off x="4504137" y="1584973"/>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itchFamily="34" charset="-122"/>
                <a:ea typeface="微软雅黑" pitchFamily="34" charset="-122"/>
              </a:rPr>
              <a:t>STEP 6</a:t>
            </a:r>
            <a:endParaRPr lang="zh-CN" altLang="en-US" sz="1500" b="1" dirty="0">
              <a:latin typeface="微软雅黑" pitchFamily="34" charset="-122"/>
              <a:ea typeface="微软雅黑" pitchFamily="34" charset="-122"/>
            </a:endParaRPr>
          </a:p>
        </p:txBody>
      </p:sp>
      <p:cxnSp>
        <p:nvCxnSpPr>
          <p:cNvPr id="8" name="直接连接符 5">
            <a:extLst>
              <a:ext uri="{FF2B5EF4-FFF2-40B4-BE49-F238E27FC236}">
                <a16:creationId xmlns:a16="http://schemas.microsoft.com/office/drawing/2014/main" id="{F84FE99D-EF3E-9748-B67C-BC23FC9239E1}"/>
              </a:ext>
            </a:extLst>
          </p:cNvPr>
          <p:cNvCxnSpPr>
            <a:endCxn id="7" idx="2"/>
          </p:cNvCxnSpPr>
          <p:nvPr/>
        </p:nvCxnSpPr>
        <p:spPr>
          <a:xfrm>
            <a:off x="385606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5A63A06B-9592-7545-BBB3-6A88AF9A23C7}"/>
              </a:ext>
            </a:extLst>
          </p:cNvPr>
          <p:cNvSpPr/>
          <p:nvPr/>
        </p:nvSpPr>
        <p:spPr>
          <a:xfrm>
            <a:off x="4180101" y="2827111"/>
            <a:ext cx="1611907" cy="499560"/>
          </a:xfrm>
          <a:prstGeom prst="rect">
            <a:avLst/>
          </a:prstGeom>
        </p:spPr>
        <p:txBody>
          <a:bodyPr wrap="square" anchor="ctr" anchorCtr="0">
            <a:spAutoFit/>
          </a:bodyPr>
          <a:lstStyle/>
          <a:p>
            <a:pPr algn="ctr">
              <a:lnSpc>
                <a:spcPct val="150000"/>
              </a:lnSpc>
            </a:pPr>
            <a:r>
              <a:rPr lang="en-US" altLang="zh-CN" sz="2000" b="1" dirty="0">
                <a:solidFill>
                  <a:srgbClr val="414455"/>
                </a:solidFill>
                <a:latin typeface="微软雅黑" panose="020B0503020204020204" pitchFamily="34" charset="-122"/>
                <a:ea typeface="微软雅黑" panose="020B0503020204020204" pitchFamily="34" charset="-122"/>
              </a:rPr>
              <a:t>smoothing</a:t>
            </a:r>
          </a:p>
        </p:txBody>
      </p:sp>
      <p:sp>
        <p:nvSpPr>
          <p:cNvPr id="4" name="矩形: 圓角 3">
            <a:extLst>
              <a:ext uri="{FF2B5EF4-FFF2-40B4-BE49-F238E27FC236}">
                <a16:creationId xmlns:a16="http://schemas.microsoft.com/office/drawing/2014/main" id="{F8A228BD-F034-41EE-9BBF-4D5684A439D3}"/>
              </a:ext>
            </a:extLst>
          </p:cNvPr>
          <p:cNvSpPr/>
          <p:nvPr/>
        </p:nvSpPr>
        <p:spPr>
          <a:xfrm>
            <a:off x="5629836" y="3629068"/>
            <a:ext cx="2617694" cy="12477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3200" b="1" dirty="0"/>
              <a:t>Optional</a:t>
            </a:r>
            <a:endParaRPr lang="zh-TW" altLang="en-US" sz="3200" b="1" dirty="0"/>
          </a:p>
        </p:txBody>
      </p:sp>
      <p:sp>
        <p:nvSpPr>
          <p:cNvPr id="11" name="文字方塊 10">
            <a:extLst>
              <a:ext uri="{FF2B5EF4-FFF2-40B4-BE49-F238E27FC236}">
                <a16:creationId xmlns:a16="http://schemas.microsoft.com/office/drawing/2014/main" id="{851BF052-61FC-47D6-87D3-4F37483006D8}"/>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261655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物件 1">
            <a:extLst>
              <a:ext uri="{FF2B5EF4-FFF2-40B4-BE49-F238E27FC236}">
                <a16:creationId xmlns:a16="http://schemas.microsoft.com/office/drawing/2014/main" id="{2786F989-3DBB-4D7B-913A-B389B645CEAF}"/>
              </a:ext>
            </a:extLst>
          </p:cNvPr>
          <p:cNvGraphicFramePr>
            <a:graphicFrameLocks noChangeAspect="1"/>
          </p:cNvGraphicFramePr>
          <p:nvPr>
            <p:extLst>
              <p:ext uri="{D42A27DB-BD31-4B8C-83A1-F6EECF244321}">
                <p14:modId xmlns:p14="http://schemas.microsoft.com/office/powerpoint/2010/main" val="157419038"/>
              </p:ext>
            </p:extLst>
          </p:nvPr>
        </p:nvGraphicFramePr>
        <p:xfrm>
          <a:off x="2921840" y="1407272"/>
          <a:ext cx="6348319" cy="4758384"/>
        </p:xfrm>
        <a:graphic>
          <a:graphicData uri="http://schemas.openxmlformats.org/presentationml/2006/ole">
            <mc:AlternateContent xmlns:mc="http://schemas.openxmlformats.org/markup-compatibility/2006">
              <mc:Choice xmlns:v="urn:schemas-microsoft-com:vml" Requires="v">
                <p:oleObj spid="_x0000_s6164" name="點陣圖影像" r:id="rId3" imgW="4412160" imgH="3306960" progId="Paint.Picture">
                  <p:embed/>
                </p:oleObj>
              </mc:Choice>
              <mc:Fallback>
                <p:oleObj name="點陣圖影像" r:id="rId3" imgW="4412160" imgH="3306960" progId="Paint.Picture">
                  <p:embed/>
                  <p:pic>
                    <p:nvPicPr>
                      <p:cNvPr id="0" name=""/>
                      <p:cNvPicPr/>
                      <p:nvPr/>
                    </p:nvPicPr>
                    <p:blipFill>
                      <a:blip r:embed="rId4"/>
                      <a:stretch>
                        <a:fillRect/>
                      </a:stretch>
                    </p:blipFill>
                    <p:spPr>
                      <a:xfrm>
                        <a:off x="2921840" y="1407272"/>
                        <a:ext cx="6348319" cy="4758384"/>
                      </a:xfrm>
                      <a:prstGeom prst="rect">
                        <a:avLst/>
                      </a:prstGeom>
                    </p:spPr>
                  </p:pic>
                </p:oleObj>
              </mc:Fallback>
            </mc:AlternateContent>
          </a:graphicData>
        </a:graphic>
      </p:graphicFrame>
      <p:pic>
        <p:nvPicPr>
          <p:cNvPr id="3" name="圖片 2">
            <a:extLst>
              <a:ext uri="{FF2B5EF4-FFF2-40B4-BE49-F238E27FC236}">
                <a16:creationId xmlns:a16="http://schemas.microsoft.com/office/drawing/2014/main" id="{B362DCEB-453C-4C90-AB7E-A5E525D53BAC}"/>
              </a:ext>
            </a:extLst>
          </p:cNvPr>
          <p:cNvPicPr>
            <a:picLocks noChangeAspect="1"/>
          </p:cNvPicPr>
          <p:nvPr/>
        </p:nvPicPr>
        <p:blipFill>
          <a:blip r:embed="rId5"/>
          <a:stretch>
            <a:fillRect/>
          </a:stretch>
        </p:blipFill>
        <p:spPr>
          <a:xfrm>
            <a:off x="4628819" y="135323"/>
            <a:ext cx="2686381" cy="787400"/>
          </a:xfrm>
          <a:prstGeom prst="rect">
            <a:avLst/>
          </a:prstGeom>
        </p:spPr>
      </p:pic>
      <p:sp>
        <p:nvSpPr>
          <p:cNvPr id="4" name="文字方塊 3">
            <a:extLst>
              <a:ext uri="{FF2B5EF4-FFF2-40B4-BE49-F238E27FC236}">
                <a16:creationId xmlns:a16="http://schemas.microsoft.com/office/drawing/2014/main" id="{D3571C46-FDD7-4865-B7EF-A8A6902909AE}"/>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2160247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076D2D4-D219-4E22-86CA-3E09CA267252}"/>
              </a:ext>
            </a:extLst>
          </p:cNvPr>
          <p:cNvPicPr>
            <a:picLocks noChangeAspect="1"/>
          </p:cNvPicPr>
          <p:nvPr/>
        </p:nvPicPr>
        <p:blipFill>
          <a:blip r:embed="rId2"/>
          <a:stretch>
            <a:fillRect/>
          </a:stretch>
        </p:blipFill>
        <p:spPr>
          <a:xfrm>
            <a:off x="2414306" y="1284193"/>
            <a:ext cx="7184091" cy="4789394"/>
          </a:xfrm>
          <a:prstGeom prst="rect">
            <a:avLst/>
          </a:prstGeom>
        </p:spPr>
      </p:pic>
      <p:pic>
        <p:nvPicPr>
          <p:cNvPr id="3" name="圖片 2">
            <a:extLst>
              <a:ext uri="{FF2B5EF4-FFF2-40B4-BE49-F238E27FC236}">
                <a16:creationId xmlns:a16="http://schemas.microsoft.com/office/drawing/2014/main" id="{5CA8865F-C258-41F1-B912-64A59F9A508D}"/>
              </a:ext>
            </a:extLst>
          </p:cNvPr>
          <p:cNvPicPr>
            <a:picLocks noChangeAspect="1"/>
          </p:cNvPicPr>
          <p:nvPr/>
        </p:nvPicPr>
        <p:blipFill>
          <a:blip r:embed="rId3"/>
          <a:stretch>
            <a:fillRect/>
          </a:stretch>
        </p:blipFill>
        <p:spPr>
          <a:xfrm>
            <a:off x="4628819" y="135323"/>
            <a:ext cx="2686381" cy="787400"/>
          </a:xfrm>
          <a:prstGeom prst="rect">
            <a:avLst/>
          </a:prstGeom>
        </p:spPr>
      </p:pic>
      <p:sp>
        <p:nvSpPr>
          <p:cNvPr id="4" name="文字方塊 3">
            <a:extLst>
              <a:ext uri="{FF2B5EF4-FFF2-40B4-BE49-F238E27FC236}">
                <a16:creationId xmlns:a16="http://schemas.microsoft.com/office/drawing/2014/main" id="{8F64A02D-4D33-4674-97E4-ACA32F80A4D9}"/>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753388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FAB6144F-FE95-4B9E-AAF4-3DA1E38DECD5}"/>
              </a:ext>
            </a:extLst>
          </p:cNvPr>
          <p:cNvSpPr/>
          <p:nvPr/>
        </p:nvSpPr>
        <p:spPr>
          <a:xfrm>
            <a:off x="261392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itchFamily="34" charset="-122"/>
                <a:ea typeface="微软雅黑" pitchFamily="34" charset="-122"/>
              </a:rPr>
              <a:t>STEP 5</a:t>
            </a:r>
            <a:endParaRPr lang="zh-CN" altLang="en-US" sz="1500" b="1" dirty="0">
              <a:latin typeface="微软雅黑" pitchFamily="34" charset="-122"/>
              <a:ea typeface="微软雅黑" pitchFamily="34" charset="-122"/>
            </a:endParaRPr>
          </a:p>
        </p:txBody>
      </p:sp>
      <p:pic>
        <p:nvPicPr>
          <p:cNvPr id="19" name="圖片 18">
            <a:extLst>
              <a:ext uri="{FF2B5EF4-FFF2-40B4-BE49-F238E27FC236}">
                <a16:creationId xmlns:a16="http://schemas.microsoft.com/office/drawing/2014/main" id="{756EF03E-21B5-9440-B8D9-4A1C1E4778D4}"/>
              </a:ext>
            </a:extLst>
          </p:cNvPr>
          <p:cNvPicPr>
            <a:picLocks noChangeAspect="1"/>
          </p:cNvPicPr>
          <p:nvPr/>
        </p:nvPicPr>
        <p:blipFill>
          <a:blip r:embed="rId2"/>
          <a:stretch>
            <a:fillRect/>
          </a:stretch>
        </p:blipFill>
        <p:spPr>
          <a:xfrm>
            <a:off x="4628819" y="135323"/>
            <a:ext cx="2686381" cy="787400"/>
          </a:xfrm>
          <a:prstGeom prst="rect">
            <a:avLst/>
          </a:prstGeom>
        </p:spPr>
      </p:pic>
      <p:sp>
        <p:nvSpPr>
          <p:cNvPr id="6" name="矩形 5">
            <a:extLst>
              <a:ext uri="{FF2B5EF4-FFF2-40B4-BE49-F238E27FC236}">
                <a16:creationId xmlns:a16="http://schemas.microsoft.com/office/drawing/2014/main" id="{AAF0A106-6682-B44A-957B-D5548BA5A19E}"/>
              </a:ext>
            </a:extLst>
          </p:cNvPr>
          <p:cNvSpPr/>
          <p:nvPr/>
        </p:nvSpPr>
        <p:spPr>
          <a:xfrm>
            <a:off x="2135107" y="2524714"/>
            <a:ext cx="2199777" cy="499560"/>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還原比特幣價格</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7" name="椭圆 2">
            <a:extLst>
              <a:ext uri="{FF2B5EF4-FFF2-40B4-BE49-F238E27FC236}">
                <a16:creationId xmlns:a16="http://schemas.microsoft.com/office/drawing/2014/main" id="{B5A03B59-AACC-C14F-9616-5E86ED113803}"/>
              </a:ext>
            </a:extLst>
          </p:cNvPr>
          <p:cNvSpPr/>
          <p:nvPr/>
        </p:nvSpPr>
        <p:spPr>
          <a:xfrm>
            <a:off x="4504137" y="1584973"/>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itchFamily="34" charset="-122"/>
                <a:ea typeface="微软雅黑" pitchFamily="34" charset="-122"/>
              </a:rPr>
              <a:t>STEP 6</a:t>
            </a:r>
            <a:endParaRPr lang="zh-CN" altLang="en-US" sz="1500" b="1" dirty="0">
              <a:latin typeface="微软雅黑" pitchFamily="34" charset="-122"/>
              <a:ea typeface="微软雅黑" pitchFamily="34" charset="-122"/>
            </a:endParaRPr>
          </a:p>
        </p:txBody>
      </p:sp>
      <p:cxnSp>
        <p:nvCxnSpPr>
          <p:cNvPr id="8" name="直接连接符 5">
            <a:extLst>
              <a:ext uri="{FF2B5EF4-FFF2-40B4-BE49-F238E27FC236}">
                <a16:creationId xmlns:a16="http://schemas.microsoft.com/office/drawing/2014/main" id="{F84FE99D-EF3E-9748-B67C-BC23FC9239E1}"/>
              </a:ext>
            </a:extLst>
          </p:cNvPr>
          <p:cNvCxnSpPr>
            <a:endCxn id="7" idx="2"/>
          </p:cNvCxnSpPr>
          <p:nvPr/>
        </p:nvCxnSpPr>
        <p:spPr>
          <a:xfrm>
            <a:off x="385606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5A63A06B-9592-7545-BBB3-6A88AF9A23C7}"/>
              </a:ext>
            </a:extLst>
          </p:cNvPr>
          <p:cNvSpPr/>
          <p:nvPr/>
        </p:nvSpPr>
        <p:spPr>
          <a:xfrm>
            <a:off x="4180101" y="2827111"/>
            <a:ext cx="1611907" cy="499560"/>
          </a:xfrm>
          <a:prstGeom prst="rect">
            <a:avLst/>
          </a:prstGeom>
        </p:spPr>
        <p:txBody>
          <a:bodyPr wrap="square" anchor="ctr" anchorCtr="0">
            <a:spAutoFit/>
          </a:bodyPr>
          <a:lstStyle/>
          <a:p>
            <a:pPr algn="ctr">
              <a:lnSpc>
                <a:spcPct val="150000"/>
              </a:lnSpc>
            </a:pPr>
            <a:r>
              <a:rPr lang="en-US" altLang="zh-CN" sz="2000" b="1" dirty="0">
                <a:solidFill>
                  <a:srgbClr val="414455"/>
                </a:solidFill>
                <a:latin typeface="微软雅黑" panose="020B0503020204020204" pitchFamily="34" charset="-122"/>
                <a:ea typeface="微软雅黑" panose="020B0503020204020204" pitchFamily="34" charset="-122"/>
              </a:rPr>
              <a:t>smoothing</a:t>
            </a:r>
          </a:p>
        </p:txBody>
      </p:sp>
      <p:sp>
        <p:nvSpPr>
          <p:cNvPr id="10" name="椭圆 3">
            <a:extLst>
              <a:ext uri="{FF2B5EF4-FFF2-40B4-BE49-F238E27FC236}">
                <a16:creationId xmlns:a16="http://schemas.microsoft.com/office/drawing/2014/main" id="{C1E22085-E41B-1F49-8956-713095CF01DB}"/>
              </a:ext>
            </a:extLst>
          </p:cNvPr>
          <p:cNvSpPr/>
          <p:nvPr/>
        </p:nvSpPr>
        <p:spPr>
          <a:xfrm>
            <a:off x="639434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latin typeface="微软雅黑" pitchFamily="34" charset="-122"/>
                <a:ea typeface="微软雅黑" pitchFamily="34" charset="-122"/>
              </a:rPr>
              <a:t>STEP 7</a:t>
            </a:r>
            <a:endParaRPr lang="zh-CN" altLang="en-US" sz="1500" b="1" dirty="0">
              <a:latin typeface="微软雅黑" pitchFamily="34" charset="-122"/>
              <a:ea typeface="微软雅黑" pitchFamily="34" charset="-122"/>
            </a:endParaRPr>
          </a:p>
        </p:txBody>
      </p:sp>
      <p:cxnSp>
        <p:nvCxnSpPr>
          <p:cNvPr id="11" name="直接连接符 6">
            <a:extLst>
              <a:ext uri="{FF2B5EF4-FFF2-40B4-BE49-F238E27FC236}">
                <a16:creationId xmlns:a16="http://schemas.microsoft.com/office/drawing/2014/main" id="{DADBC816-1856-1145-89A2-F2499F70827F}"/>
              </a:ext>
            </a:extLst>
          </p:cNvPr>
          <p:cNvCxnSpPr>
            <a:endCxn id="10" idx="2"/>
          </p:cNvCxnSpPr>
          <p:nvPr/>
        </p:nvCxnSpPr>
        <p:spPr>
          <a:xfrm flipV="1">
            <a:off x="574627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F3CE0F4-61E9-F944-B1AE-049C5E8286F6}"/>
              </a:ext>
            </a:extLst>
          </p:cNvPr>
          <p:cNvSpPr/>
          <p:nvPr/>
        </p:nvSpPr>
        <p:spPr>
          <a:xfrm>
            <a:off x="6132668" y="2543661"/>
            <a:ext cx="1765495" cy="961225"/>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對齊預測前一天比特幣價格</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13" name="文字方塊 12">
            <a:extLst>
              <a:ext uri="{FF2B5EF4-FFF2-40B4-BE49-F238E27FC236}">
                <a16:creationId xmlns:a16="http://schemas.microsoft.com/office/drawing/2014/main" id="{54434E43-9356-414C-B783-7C95F5CBB719}"/>
              </a:ext>
            </a:extLst>
          </p:cNvPr>
          <p:cNvSpPr txBox="1"/>
          <p:nvPr/>
        </p:nvSpPr>
        <p:spPr>
          <a:xfrm>
            <a:off x="4487498" y="3947740"/>
            <a:ext cx="6101934" cy="879728"/>
          </a:xfrm>
          <a:prstGeom prst="rect">
            <a:avLst/>
          </a:prstGeom>
          <a:noFill/>
        </p:spPr>
        <p:txBody>
          <a:bodyPr wrap="square" rtlCol="0">
            <a:spAutoFit/>
          </a:bodyPr>
          <a:lstStyle/>
          <a:p>
            <a:pPr>
              <a:lnSpc>
                <a:spcPct val="150000"/>
              </a:lnSpc>
            </a:pPr>
            <a:r>
              <a:rPr lang="zh-TW" altLang="en-US" b="1" dirty="0"/>
              <a:t>假設：比特幣價格在</a:t>
            </a:r>
            <a:r>
              <a:rPr lang="en-US" altLang="zh-TW" b="1" dirty="0"/>
              <a:t>1</a:t>
            </a:r>
            <a:r>
              <a:rPr lang="zh-TW" altLang="en-US" b="1" dirty="0"/>
              <a:t>分鐘內不會有大幅變動</a:t>
            </a:r>
            <a:endParaRPr lang="en-US" altLang="zh-TW" b="1" dirty="0"/>
          </a:p>
          <a:p>
            <a:pPr>
              <a:lnSpc>
                <a:spcPct val="150000"/>
              </a:lnSpc>
            </a:pPr>
            <a:r>
              <a:rPr lang="zh-TW" altLang="en-US" b="1" dirty="0"/>
              <a:t>則我們將預測結果的第一筆數值對齊</a:t>
            </a:r>
            <a:r>
              <a:rPr lang="en-US" altLang="zh-TW" b="1" dirty="0"/>
              <a:t>12:59 a.m.</a:t>
            </a:r>
            <a:r>
              <a:rPr lang="zh-TW" altLang="en-US" b="1" dirty="0"/>
              <a:t>的真實價格</a:t>
            </a:r>
          </a:p>
        </p:txBody>
      </p:sp>
      <p:sp>
        <p:nvSpPr>
          <p:cNvPr id="14" name="文字方塊 13">
            <a:extLst>
              <a:ext uri="{FF2B5EF4-FFF2-40B4-BE49-F238E27FC236}">
                <a16:creationId xmlns:a16="http://schemas.microsoft.com/office/drawing/2014/main" id="{0C83D7E8-5E93-4BA0-92D6-16F99AA668FE}"/>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131635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DB13449-D5CD-4689-89D5-F0C042C506BA}"/>
              </a:ext>
            </a:extLst>
          </p:cNvPr>
          <p:cNvPicPr>
            <a:picLocks noChangeAspect="1"/>
          </p:cNvPicPr>
          <p:nvPr/>
        </p:nvPicPr>
        <p:blipFill>
          <a:blip r:embed="rId3"/>
          <a:stretch>
            <a:fillRect/>
          </a:stretch>
        </p:blipFill>
        <p:spPr>
          <a:xfrm>
            <a:off x="4628819" y="135323"/>
            <a:ext cx="2686381" cy="787400"/>
          </a:xfrm>
          <a:prstGeom prst="rect">
            <a:avLst/>
          </a:prstGeom>
        </p:spPr>
      </p:pic>
      <p:graphicFrame>
        <p:nvGraphicFramePr>
          <p:cNvPr id="3" name="物件 2">
            <a:extLst>
              <a:ext uri="{FF2B5EF4-FFF2-40B4-BE49-F238E27FC236}">
                <a16:creationId xmlns:a16="http://schemas.microsoft.com/office/drawing/2014/main" id="{17D79624-D097-44AA-9167-D7D78516178B}"/>
              </a:ext>
            </a:extLst>
          </p:cNvPr>
          <p:cNvGraphicFramePr>
            <a:graphicFrameLocks noChangeAspect="1"/>
          </p:cNvGraphicFramePr>
          <p:nvPr>
            <p:extLst>
              <p:ext uri="{D42A27DB-BD31-4B8C-83A1-F6EECF244321}">
                <p14:modId xmlns:p14="http://schemas.microsoft.com/office/powerpoint/2010/main" val="1410533244"/>
              </p:ext>
            </p:extLst>
          </p:nvPr>
        </p:nvGraphicFramePr>
        <p:xfrm>
          <a:off x="2886689" y="1224103"/>
          <a:ext cx="6418621" cy="4703842"/>
        </p:xfrm>
        <a:graphic>
          <a:graphicData uri="http://schemas.openxmlformats.org/presentationml/2006/ole">
            <mc:AlternateContent xmlns:mc="http://schemas.openxmlformats.org/markup-compatibility/2006">
              <mc:Choice xmlns:v="urn:schemas-microsoft-com:vml" Requires="v">
                <p:oleObj spid="_x0000_s7188" name="點陣圖影像" r:id="rId4" imgW="4533840" imgH="3322440" progId="Paint.Picture">
                  <p:embed/>
                </p:oleObj>
              </mc:Choice>
              <mc:Fallback>
                <p:oleObj name="點陣圖影像" r:id="rId4" imgW="4533840" imgH="3322440" progId="Paint.Picture">
                  <p:embed/>
                  <p:pic>
                    <p:nvPicPr>
                      <p:cNvPr id="0" name=""/>
                      <p:cNvPicPr/>
                      <p:nvPr/>
                    </p:nvPicPr>
                    <p:blipFill>
                      <a:blip r:embed="rId5"/>
                      <a:stretch>
                        <a:fillRect/>
                      </a:stretch>
                    </p:blipFill>
                    <p:spPr>
                      <a:xfrm>
                        <a:off x="2886689" y="1224103"/>
                        <a:ext cx="6418621" cy="4703842"/>
                      </a:xfrm>
                      <a:prstGeom prst="rect">
                        <a:avLst/>
                      </a:prstGeom>
                    </p:spPr>
                  </p:pic>
                </p:oleObj>
              </mc:Fallback>
            </mc:AlternateContent>
          </a:graphicData>
        </a:graphic>
      </p:graphicFrame>
      <p:sp>
        <p:nvSpPr>
          <p:cNvPr id="7" name="文字方塊 6">
            <a:extLst>
              <a:ext uri="{FF2B5EF4-FFF2-40B4-BE49-F238E27FC236}">
                <a16:creationId xmlns:a16="http://schemas.microsoft.com/office/drawing/2014/main" id="{8C3A98AF-364F-4700-A974-C73255978941}"/>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1801457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FAB6144F-FE95-4B9E-AAF4-3DA1E38DECD5}"/>
              </a:ext>
            </a:extLst>
          </p:cNvPr>
          <p:cNvSpPr/>
          <p:nvPr/>
        </p:nvSpPr>
        <p:spPr>
          <a:xfrm>
            <a:off x="261392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1</a:t>
            </a:r>
            <a:endParaRPr lang="zh-CN" altLang="en-US" sz="1500" b="1" dirty="0">
              <a:latin typeface="微软雅黑" pitchFamily="34" charset="-122"/>
              <a:ea typeface="微软雅黑" pitchFamily="34" charset="-122"/>
            </a:endParaRPr>
          </a:p>
        </p:txBody>
      </p:sp>
      <p:sp>
        <p:nvSpPr>
          <p:cNvPr id="3" name="椭圆 2">
            <a:extLst>
              <a:ext uri="{FF2B5EF4-FFF2-40B4-BE49-F238E27FC236}">
                <a16:creationId xmlns:a16="http://schemas.microsoft.com/office/drawing/2014/main" id="{A674A529-059B-4650-8D91-58497E2FB8B6}"/>
              </a:ext>
            </a:extLst>
          </p:cNvPr>
          <p:cNvSpPr/>
          <p:nvPr/>
        </p:nvSpPr>
        <p:spPr>
          <a:xfrm>
            <a:off x="4504137" y="1584973"/>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2</a:t>
            </a:r>
            <a:endParaRPr lang="zh-CN" altLang="en-US" sz="1500" b="1" dirty="0">
              <a:latin typeface="微软雅黑" pitchFamily="34" charset="-122"/>
              <a:ea typeface="微软雅黑" pitchFamily="34" charset="-122"/>
            </a:endParaRPr>
          </a:p>
        </p:txBody>
      </p:sp>
      <p:sp>
        <p:nvSpPr>
          <p:cNvPr id="4" name="椭圆 3">
            <a:extLst>
              <a:ext uri="{FF2B5EF4-FFF2-40B4-BE49-F238E27FC236}">
                <a16:creationId xmlns:a16="http://schemas.microsoft.com/office/drawing/2014/main" id="{644342E7-0286-433C-B5CA-5CAF32604F05}"/>
              </a:ext>
            </a:extLst>
          </p:cNvPr>
          <p:cNvSpPr/>
          <p:nvPr/>
        </p:nvSpPr>
        <p:spPr>
          <a:xfrm>
            <a:off x="6394347" y="1182370"/>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3</a:t>
            </a:r>
            <a:endParaRPr lang="zh-CN" altLang="en-US" sz="1500" b="1" dirty="0">
              <a:latin typeface="微软雅黑" pitchFamily="34" charset="-122"/>
              <a:ea typeface="微软雅黑" pitchFamily="34" charset="-122"/>
            </a:endParaRPr>
          </a:p>
        </p:txBody>
      </p:sp>
      <p:sp>
        <p:nvSpPr>
          <p:cNvPr id="5" name="椭圆 4">
            <a:extLst>
              <a:ext uri="{FF2B5EF4-FFF2-40B4-BE49-F238E27FC236}">
                <a16:creationId xmlns:a16="http://schemas.microsoft.com/office/drawing/2014/main" id="{934B232E-9C20-405F-BB55-7E6F4A39DDA1}"/>
              </a:ext>
            </a:extLst>
          </p:cNvPr>
          <p:cNvSpPr/>
          <p:nvPr/>
        </p:nvSpPr>
        <p:spPr>
          <a:xfrm>
            <a:off x="8284557" y="1584973"/>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4</a:t>
            </a:r>
            <a:endParaRPr lang="zh-CN" altLang="en-US" sz="1500" b="1">
              <a:latin typeface="微软雅黑" pitchFamily="34" charset="-122"/>
              <a:ea typeface="微软雅黑" pitchFamily="34" charset="-122"/>
            </a:endParaRPr>
          </a:p>
        </p:txBody>
      </p:sp>
      <p:cxnSp>
        <p:nvCxnSpPr>
          <p:cNvPr id="6" name="直接连接符 5">
            <a:extLst>
              <a:ext uri="{FF2B5EF4-FFF2-40B4-BE49-F238E27FC236}">
                <a16:creationId xmlns:a16="http://schemas.microsoft.com/office/drawing/2014/main" id="{BA535854-CE81-4D65-93DF-8D87867D655A}"/>
              </a:ext>
            </a:extLst>
          </p:cNvPr>
          <p:cNvCxnSpPr>
            <a:stCxn id="2" idx="6"/>
            <a:endCxn id="3" idx="2"/>
          </p:cNvCxnSpPr>
          <p:nvPr/>
        </p:nvCxnSpPr>
        <p:spPr>
          <a:xfrm>
            <a:off x="385606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619DDA9-0C34-4168-9F75-5F6094C33D28}"/>
              </a:ext>
            </a:extLst>
          </p:cNvPr>
          <p:cNvCxnSpPr>
            <a:stCxn id="3" idx="6"/>
            <a:endCxn id="4" idx="2"/>
          </p:cNvCxnSpPr>
          <p:nvPr/>
        </p:nvCxnSpPr>
        <p:spPr>
          <a:xfrm flipV="1">
            <a:off x="574627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0BF490A-313F-4A06-851B-5DAE57F9AAFF}"/>
              </a:ext>
            </a:extLst>
          </p:cNvPr>
          <p:cNvCxnSpPr>
            <a:stCxn id="4" idx="6"/>
            <a:endCxn id="5" idx="2"/>
          </p:cNvCxnSpPr>
          <p:nvPr/>
        </p:nvCxnSpPr>
        <p:spPr>
          <a:xfrm>
            <a:off x="7636485" y="1803439"/>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FE49BDE-627F-4FAB-8A96-592C3783A6F4}"/>
              </a:ext>
            </a:extLst>
          </p:cNvPr>
          <p:cNvSpPr/>
          <p:nvPr/>
        </p:nvSpPr>
        <p:spPr>
          <a:xfrm>
            <a:off x="2429043" y="2537576"/>
            <a:ext cx="1611907" cy="499560"/>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資料標準化</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A39B075-86E6-40A7-B3F4-57F0F48B5868}"/>
              </a:ext>
            </a:extLst>
          </p:cNvPr>
          <p:cNvSpPr/>
          <p:nvPr/>
        </p:nvSpPr>
        <p:spPr>
          <a:xfrm>
            <a:off x="3962385" y="2908191"/>
            <a:ext cx="2325641" cy="458908"/>
          </a:xfrm>
          <a:prstGeom prst="rect">
            <a:avLst/>
          </a:prstGeom>
        </p:spPr>
        <p:txBody>
          <a:bodyPr wrap="square" anchor="ctr" anchorCtr="0">
            <a:spAutoFit/>
          </a:bodyPr>
          <a:lstStyle/>
          <a:p>
            <a:pPr algn="ctr">
              <a:lnSpc>
                <a:spcPct val="150000"/>
              </a:lnSpc>
            </a:pPr>
            <a:r>
              <a:rPr lang="en-US" altLang="zh-CN" b="1" dirty="0">
                <a:solidFill>
                  <a:srgbClr val="414455"/>
                </a:solidFill>
                <a:latin typeface="微软雅黑" panose="020B0503020204020204" pitchFamily="34" charset="-122"/>
                <a:ea typeface="微软雅黑" panose="020B0503020204020204" pitchFamily="34" charset="-122"/>
              </a:rPr>
              <a:t>Sliding window</a:t>
            </a:r>
          </a:p>
        </p:txBody>
      </p:sp>
      <p:pic>
        <p:nvPicPr>
          <p:cNvPr id="19" name="圖片 18">
            <a:extLst>
              <a:ext uri="{FF2B5EF4-FFF2-40B4-BE49-F238E27FC236}">
                <a16:creationId xmlns:a16="http://schemas.microsoft.com/office/drawing/2014/main" id="{756EF03E-21B5-9440-B8D9-4A1C1E4778D4}"/>
              </a:ext>
            </a:extLst>
          </p:cNvPr>
          <p:cNvPicPr>
            <a:picLocks noChangeAspect="1"/>
          </p:cNvPicPr>
          <p:nvPr/>
        </p:nvPicPr>
        <p:blipFill>
          <a:blip r:embed="rId2"/>
          <a:stretch>
            <a:fillRect/>
          </a:stretch>
        </p:blipFill>
        <p:spPr>
          <a:xfrm>
            <a:off x="4628819" y="135323"/>
            <a:ext cx="2686381" cy="787400"/>
          </a:xfrm>
          <a:prstGeom prst="rect">
            <a:avLst/>
          </a:prstGeom>
        </p:spPr>
      </p:pic>
      <p:sp>
        <p:nvSpPr>
          <p:cNvPr id="23" name="椭圆 2">
            <a:extLst>
              <a:ext uri="{FF2B5EF4-FFF2-40B4-BE49-F238E27FC236}">
                <a16:creationId xmlns:a16="http://schemas.microsoft.com/office/drawing/2014/main" id="{73DA395A-48A9-7E44-88CD-7635F2363693}"/>
              </a:ext>
            </a:extLst>
          </p:cNvPr>
          <p:cNvSpPr/>
          <p:nvPr/>
        </p:nvSpPr>
        <p:spPr>
          <a:xfrm>
            <a:off x="2613927" y="4083397"/>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5</a:t>
            </a:r>
            <a:endParaRPr lang="zh-CN" altLang="en-US" sz="1500" b="1" dirty="0">
              <a:latin typeface="微软雅黑" pitchFamily="34" charset="-122"/>
              <a:ea typeface="微软雅黑" pitchFamily="34" charset="-122"/>
            </a:endParaRPr>
          </a:p>
        </p:txBody>
      </p:sp>
      <p:sp>
        <p:nvSpPr>
          <p:cNvPr id="24" name="椭圆 3">
            <a:extLst>
              <a:ext uri="{FF2B5EF4-FFF2-40B4-BE49-F238E27FC236}">
                <a16:creationId xmlns:a16="http://schemas.microsoft.com/office/drawing/2014/main" id="{85C312E6-8694-F149-BA4A-02F64B034787}"/>
              </a:ext>
            </a:extLst>
          </p:cNvPr>
          <p:cNvSpPr/>
          <p:nvPr/>
        </p:nvSpPr>
        <p:spPr>
          <a:xfrm>
            <a:off x="4504137" y="3680794"/>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6</a:t>
            </a:r>
            <a:endParaRPr lang="zh-CN" altLang="en-US" sz="1500" b="1" dirty="0">
              <a:latin typeface="微软雅黑" pitchFamily="34" charset="-122"/>
              <a:ea typeface="微软雅黑" pitchFamily="34" charset="-122"/>
            </a:endParaRPr>
          </a:p>
        </p:txBody>
      </p:sp>
      <p:sp>
        <p:nvSpPr>
          <p:cNvPr id="25" name="椭圆 4">
            <a:extLst>
              <a:ext uri="{FF2B5EF4-FFF2-40B4-BE49-F238E27FC236}">
                <a16:creationId xmlns:a16="http://schemas.microsoft.com/office/drawing/2014/main" id="{8FDDA08A-6007-1E42-A43A-E5D30CBD88DE}"/>
              </a:ext>
            </a:extLst>
          </p:cNvPr>
          <p:cNvSpPr/>
          <p:nvPr/>
        </p:nvSpPr>
        <p:spPr>
          <a:xfrm>
            <a:off x="6394347" y="4083397"/>
            <a:ext cx="1242138" cy="1242138"/>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a:latin typeface="微软雅黑" pitchFamily="34" charset="-122"/>
                <a:ea typeface="微软雅黑" pitchFamily="34" charset="-122"/>
              </a:rPr>
              <a:t>STEP 7</a:t>
            </a:r>
            <a:endParaRPr lang="zh-CN" altLang="en-US" sz="1500" b="1" dirty="0">
              <a:latin typeface="微软雅黑" pitchFamily="34" charset="-122"/>
              <a:ea typeface="微软雅黑" pitchFamily="34" charset="-122"/>
            </a:endParaRPr>
          </a:p>
        </p:txBody>
      </p:sp>
      <p:cxnSp>
        <p:nvCxnSpPr>
          <p:cNvPr id="26" name="直接连接符 6">
            <a:extLst>
              <a:ext uri="{FF2B5EF4-FFF2-40B4-BE49-F238E27FC236}">
                <a16:creationId xmlns:a16="http://schemas.microsoft.com/office/drawing/2014/main" id="{21EF5748-9108-9049-933B-F3C4AE36D287}"/>
              </a:ext>
            </a:extLst>
          </p:cNvPr>
          <p:cNvCxnSpPr>
            <a:stCxn id="23" idx="6"/>
            <a:endCxn id="24" idx="2"/>
          </p:cNvCxnSpPr>
          <p:nvPr/>
        </p:nvCxnSpPr>
        <p:spPr>
          <a:xfrm flipV="1">
            <a:off x="3856065" y="4301863"/>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直接连接符 7">
            <a:extLst>
              <a:ext uri="{FF2B5EF4-FFF2-40B4-BE49-F238E27FC236}">
                <a16:creationId xmlns:a16="http://schemas.microsoft.com/office/drawing/2014/main" id="{6F89094D-8381-D045-B196-309C322D0839}"/>
              </a:ext>
            </a:extLst>
          </p:cNvPr>
          <p:cNvCxnSpPr>
            <a:stCxn id="24" idx="6"/>
            <a:endCxn id="25" idx="2"/>
          </p:cNvCxnSpPr>
          <p:nvPr/>
        </p:nvCxnSpPr>
        <p:spPr>
          <a:xfrm>
            <a:off x="5746275" y="4301863"/>
            <a:ext cx="648072" cy="402603"/>
          </a:xfrm>
          <a:prstGeom prst="line">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0552148A-9FDA-4F4B-A1E5-9A453B1C949B}"/>
              </a:ext>
            </a:extLst>
          </p:cNvPr>
          <p:cNvSpPr/>
          <p:nvPr/>
        </p:nvSpPr>
        <p:spPr>
          <a:xfrm>
            <a:off x="8223767" y="2908191"/>
            <a:ext cx="1227142" cy="499560"/>
          </a:xfrm>
          <a:prstGeom prst="rect">
            <a:avLst/>
          </a:prstGeom>
        </p:spPr>
        <p:txBody>
          <a:bodyPr wrap="square" anchor="ctr" anchorCtr="0">
            <a:spAutoFit/>
          </a:bodyPr>
          <a:lstStyle/>
          <a:p>
            <a:pPr algn="ctr">
              <a:lnSpc>
                <a:spcPct val="150000"/>
              </a:lnSpc>
            </a:pPr>
            <a:r>
              <a:rPr lang="en-US" altLang="zh-CN" sz="2000" b="1" dirty="0">
                <a:solidFill>
                  <a:srgbClr val="414455"/>
                </a:solidFill>
                <a:latin typeface="微软雅黑" panose="020B0503020204020204" pitchFamily="34" charset="-122"/>
                <a:ea typeface="微软雅黑" panose="020B0503020204020204" pitchFamily="34" charset="-122"/>
              </a:rPr>
              <a:t>LSTM</a:t>
            </a:r>
          </a:p>
        </p:txBody>
      </p:sp>
      <p:sp>
        <p:nvSpPr>
          <p:cNvPr id="20" name="矩形 19">
            <a:extLst>
              <a:ext uri="{FF2B5EF4-FFF2-40B4-BE49-F238E27FC236}">
                <a16:creationId xmlns:a16="http://schemas.microsoft.com/office/drawing/2014/main" id="{92D67531-561E-5345-9581-BCBDD1D98B63}"/>
              </a:ext>
            </a:extLst>
          </p:cNvPr>
          <p:cNvSpPr/>
          <p:nvPr/>
        </p:nvSpPr>
        <p:spPr>
          <a:xfrm>
            <a:off x="5338273" y="2364802"/>
            <a:ext cx="3354287" cy="1422890"/>
          </a:xfrm>
          <a:prstGeom prst="rect">
            <a:avLst/>
          </a:prstGeom>
        </p:spPr>
        <p:txBody>
          <a:bodyPr wrap="square" anchor="ctr" anchorCtr="0">
            <a:spAutoFit/>
          </a:bodyPr>
          <a:lstStyle/>
          <a:p>
            <a:pPr algn="ctr">
              <a:lnSpc>
                <a:spcPct val="150000"/>
              </a:lnSpc>
            </a:pPr>
            <a:r>
              <a:rPr lang="en-US" altLang="zh-TW" sz="2000" b="1" dirty="0">
                <a:solidFill>
                  <a:srgbClr val="414455"/>
                </a:solidFill>
                <a:latin typeface="微软雅黑" panose="020B0503020204020204" pitchFamily="34" charset="-122"/>
                <a:ea typeface="微软雅黑" panose="020B0503020204020204" pitchFamily="34" charset="-122"/>
              </a:rPr>
              <a:t>Train</a:t>
            </a:r>
          </a:p>
          <a:p>
            <a:pPr algn="ctr">
              <a:lnSpc>
                <a:spcPct val="150000"/>
              </a:lnSpc>
            </a:pPr>
            <a:r>
              <a:rPr lang="en-US" altLang="zh-TW" sz="2000" b="1" dirty="0">
                <a:solidFill>
                  <a:srgbClr val="414455"/>
                </a:solidFill>
                <a:latin typeface="微软雅黑" panose="020B0503020204020204" pitchFamily="34" charset="-122"/>
                <a:ea typeface="微软雅黑" panose="020B0503020204020204" pitchFamily="34" charset="-122"/>
              </a:rPr>
              <a:t>Test</a:t>
            </a:r>
          </a:p>
          <a:p>
            <a:pPr algn="ctr">
              <a:lnSpc>
                <a:spcPct val="150000"/>
              </a:lnSpc>
            </a:pPr>
            <a:r>
              <a:rPr lang="en-US" altLang="zh-TW" sz="2000" b="1" dirty="0">
                <a:solidFill>
                  <a:srgbClr val="414455"/>
                </a:solidFill>
                <a:latin typeface="微软雅黑" panose="020B0503020204020204" pitchFamily="34" charset="-122"/>
                <a:ea typeface="微软雅黑" panose="020B0503020204020204" pitchFamily="34" charset="-122"/>
              </a:rPr>
              <a:t>Validation</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8D3ACFF9-6535-D942-B889-EAD9143B77C3}"/>
              </a:ext>
            </a:extLst>
          </p:cNvPr>
          <p:cNvSpPr/>
          <p:nvPr/>
        </p:nvSpPr>
        <p:spPr>
          <a:xfrm>
            <a:off x="4319251" y="5041352"/>
            <a:ext cx="1611907" cy="499560"/>
          </a:xfrm>
          <a:prstGeom prst="rect">
            <a:avLst/>
          </a:prstGeom>
        </p:spPr>
        <p:txBody>
          <a:bodyPr wrap="square" anchor="ctr" anchorCtr="0">
            <a:spAutoFit/>
          </a:bodyPr>
          <a:lstStyle/>
          <a:p>
            <a:pPr algn="ctr">
              <a:lnSpc>
                <a:spcPct val="150000"/>
              </a:lnSpc>
            </a:pPr>
            <a:r>
              <a:rPr lang="en-US" altLang="zh-CN" sz="2000" b="1" dirty="0">
                <a:solidFill>
                  <a:srgbClr val="414455"/>
                </a:solidFill>
                <a:latin typeface="微软雅黑" panose="020B0503020204020204" pitchFamily="34" charset="-122"/>
                <a:ea typeface="微软雅黑" panose="020B0503020204020204" pitchFamily="34" charset="-122"/>
              </a:rPr>
              <a:t>smoothing</a:t>
            </a:r>
          </a:p>
        </p:txBody>
      </p:sp>
      <p:sp>
        <p:nvSpPr>
          <p:cNvPr id="28" name="矩形 27">
            <a:extLst>
              <a:ext uri="{FF2B5EF4-FFF2-40B4-BE49-F238E27FC236}">
                <a16:creationId xmlns:a16="http://schemas.microsoft.com/office/drawing/2014/main" id="{D20DF71D-DFCF-D141-82F1-F26CDBB31CAB}"/>
              </a:ext>
            </a:extLst>
          </p:cNvPr>
          <p:cNvSpPr/>
          <p:nvPr/>
        </p:nvSpPr>
        <p:spPr>
          <a:xfrm>
            <a:off x="6209462" y="5448824"/>
            <a:ext cx="1611907" cy="961225"/>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對齊前一天比特幣價格</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4AC5592-F8EB-CF4B-A7EA-9E6AFDF1CE93}"/>
              </a:ext>
            </a:extLst>
          </p:cNvPr>
          <p:cNvSpPr/>
          <p:nvPr/>
        </p:nvSpPr>
        <p:spPr>
          <a:xfrm>
            <a:off x="1980324" y="5487833"/>
            <a:ext cx="2199777" cy="499560"/>
          </a:xfrm>
          <a:prstGeom prst="rect">
            <a:avLst/>
          </a:prstGeom>
        </p:spPr>
        <p:txBody>
          <a:bodyPr wrap="square" anchor="ctr" anchorCtr="0">
            <a:spAutoFit/>
          </a:bodyPr>
          <a:lstStyle/>
          <a:p>
            <a:pPr algn="ctr">
              <a:lnSpc>
                <a:spcPct val="150000"/>
              </a:lnSpc>
            </a:pPr>
            <a:r>
              <a:rPr lang="zh-CN" altLang="en-US" sz="2000" b="1" dirty="0">
                <a:solidFill>
                  <a:srgbClr val="414455"/>
                </a:solidFill>
                <a:latin typeface="微软雅黑" panose="020B0503020204020204" pitchFamily="34" charset="-122"/>
                <a:ea typeface="微软雅黑" panose="020B0503020204020204" pitchFamily="34" charset="-122"/>
              </a:rPr>
              <a:t>還原比特幣價格</a:t>
            </a:r>
            <a:endParaRPr lang="en-US" altLang="zh-CN" sz="2000" b="1" dirty="0">
              <a:solidFill>
                <a:srgbClr val="414455"/>
              </a:solidFill>
              <a:latin typeface="微软雅黑" panose="020B0503020204020204" pitchFamily="34" charset="-122"/>
              <a:ea typeface="微软雅黑" panose="020B0503020204020204" pitchFamily="34" charset="-122"/>
            </a:endParaRPr>
          </a:p>
        </p:txBody>
      </p:sp>
      <p:sp>
        <p:nvSpPr>
          <p:cNvPr id="30" name="文字方塊 29">
            <a:extLst>
              <a:ext uri="{FF2B5EF4-FFF2-40B4-BE49-F238E27FC236}">
                <a16:creationId xmlns:a16="http://schemas.microsoft.com/office/drawing/2014/main" id="{C2A0087B-7F85-4720-84F0-6F2AA9A41DCA}"/>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245450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CE3A5F6B-FD7F-408E-848E-8E3A211CDD8F}"/>
              </a:ext>
            </a:extLst>
          </p:cNvPr>
          <p:cNvPicPr>
            <a:picLocks noChangeAspect="1"/>
          </p:cNvPicPr>
          <p:nvPr/>
        </p:nvPicPr>
        <p:blipFill>
          <a:blip r:embed="rId2"/>
          <a:stretch>
            <a:fillRect/>
          </a:stretch>
        </p:blipFill>
        <p:spPr>
          <a:xfrm>
            <a:off x="4628819" y="135323"/>
            <a:ext cx="2686381" cy="787400"/>
          </a:xfrm>
          <a:prstGeom prst="rect">
            <a:avLst/>
          </a:prstGeom>
        </p:spPr>
      </p:pic>
      <p:pic>
        <p:nvPicPr>
          <p:cNvPr id="3" name="圖片 2">
            <a:extLst>
              <a:ext uri="{FF2B5EF4-FFF2-40B4-BE49-F238E27FC236}">
                <a16:creationId xmlns:a16="http://schemas.microsoft.com/office/drawing/2014/main" id="{9C53A3EC-1394-4141-A772-B509BA991E10}"/>
              </a:ext>
            </a:extLst>
          </p:cNvPr>
          <p:cNvPicPr>
            <a:picLocks noChangeAspect="1"/>
          </p:cNvPicPr>
          <p:nvPr/>
        </p:nvPicPr>
        <p:blipFill>
          <a:blip r:embed="rId2"/>
          <a:stretch>
            <a:fillRect/>
          </a:stretch>
        </p:blipFill>
        <p:spPr>
          <a:xfrm>
            <a:off x="3624772" y="3035300"/>
            <a:ext cx="2686381" cy="787400"/>
          </a:xfrm>
          <a:prstGeom prst="rect">
            <a:avLst/>
          </a:prstGeom>
        </p:spPr>
      </p:pic>
      <p:sp>
        <p:nvSpPr>
          <p:cNvPr id="4" name="文字方塊 3">
            <a:extLst>
              <a:ext uri="{FF2B5EF4-FFF2-40B4-BE49-F238E27FC236}">
                <a16:creationId xmlns:a16="http://schemas.microsoft.com/office/drawing/2014/main" id="{A6AC0ED3-B858-4B14-83F0-F78352013B00}"/>
              </a:ext>
            </a:extLst>
          </p:cNvPr>
          <p:cNvSpPr txBox="1"/>
          <p:nvPr/>
        </p:nvSpPr>
        <p:spPr>
          <a:xfrm>
            <a:off x="3573638" y="2941744"/>
            <a:ext cx="4796742" cy="1107996"/>
          </a:xfrm>
          <a:prstGeom prst="rect">
            <a:avLst/>
          </a:prstGeom>
          <a:noFill/>
        </p:spPr>
        <p:txBody>
          <a:bodyPr wrap="square" rtlCol="0">
            <a:spAutoFit/>
          </a:bodyPr>
          <a:lstStyle/>
          <a:p>
            <a:pPr algn="ctr"/>
            <a:r>
              <a:rPr kumimoji="1" lang="zh-TW" altLang="en-US" sz="6600" dirty="0">
                <a:solidFill>
                  <a:srgbClr val="000000"/>
                </a:solidFill>
                <a:effectLst>
                  <a:outerShdw blurRad="38100" dist="19050" dir="2700000" algn="tl">
                    <a:schemeClr val="dk1">
                      <a:alpha val="40000"/>
                    </a:schemeClr>
                  </a:outerShdw>
                </a:effectLst>
                <a:cs typeface="Times New Roman" panose="02020603050405020304" pitchFamily="18" charset="0"/>
              </a:rPr>
              <a:t>分群分析</a:t>
            </a:r>
          </a:p>
        </p:txBody>
      </p:sp>
    </p:spTree>
    <p:extLst>
      <p:ext uri="{BB962C8B-B14F-4D97-AF65-F5344CB8AC3E}">
        <p14:creationId xmlns:p14="http://schemas.microsoft.com/office/powerpoint/2010/main" val="3931071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887AFBCE-E66D-6240-9851-1C19A1BFAD9C}"/>
              </a:ext>
            </a:extLst>
          </p:cNvPr>
          <p:cNvPicPr>
            <a:picLocks noChangeAspect="1"/>
          </p:cNvPicPr>
          <p:nvPr/>
        </p:nvPicPr>
        <p:blipFill>
          <a:blip r:embed="rId2"/>
          <a:stretch>
            <a:fillRect/>
          </a:stretch>
        </p:blipFill>
        <p:spPr>
          <a:xfrm>
            <a:off x="4628819" y="135323"/>
            <a:ext cx="2686381" cy="787400"/>
          </a:xfrm>
          <a:prstGeom prst="rect">
            <a:avLst/>
          </a:prstGeom>
        </p:spPr>
      </p:pic>
      <p:sp>
        <p:nvSpPr>
          <p:cNvPr id="16" name="文字方塊 15">
            <a:extLst>
              <a:ext uri="{FF2B5EF4-FFF2-40B4-BE49-F238E27FC236}">
                <a16:creationId xmlns:a16="http://schemas.microsoft.com/office/drawing/2014/main" id="{58B41127-7123-E54B-8005-9C6AF2185ACA}"/>
              </a:ext>
            </a:extLst>
          </p:cNvPr>
          <p:cNvSpPr txBox="1"/>
          <p:nvPr/>
        </p:nvSpPr>
        <p:spPr>
          <a:xfrm>
            <a:off x="5161530" y="189165"/>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分群分析</a:t>
            </a: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1ABA2378-C81B-4B43-9269-601A5DFF593B}"/>
                  </a:ext>
                </a:extLst>
              </p:cNvPr>
              <p:cNvSpPr/>
              <p:nvPr/>
            </p:nvSpPr>
            <p:spPr>
              <a:xfrm>
                <a:off x="2393430" y="2170059"/>
                <a:ext cx="7157156" cy="3059748"/>
              </a:xfrm>
              <a:prstGeom prst="rect">
                <a:avLst/>
              </a:prstGeom>
            </p:spPr>
            <p:txBody>
              <a:bodyPr wrap="square">
                <a:spAutoFit/>
              </a:bodyPr>
              <a:lstStyle/>
              <a:p>
                <a:r>
                  <a:rPr lang="zh-TW" altLang="zh-TW" sz="2000" b="1" kern="100" dirty="0">
                    <a:latin typeface="Calibri" panose="020F0502020204030204" pitchFamily="34" charset="0"/>
                    <a:cs typeface="Times New Roman" panose="02020603050405020304" pitchFamily="18" charset="0"/>
                  </a:rPr>
                  <a:t>模型假設</a:t>
                </a:r>
                <a:r>
                  <a:rPr lang="zh-TW" altLang="en-US" sz="2000" b="1" kern="100" dirty="0">
                    <a:latin typeface="Calibri" panose="020F0502020204030204" pitchFamily="34" charset="0"/>
                    <a:cs typeface="Times New Roman" panose="02020603050405020304" pitchFamily="18" charset="0"/>
                  </a:rPr>
                  <a:t>：</a:t>
                </a:r>
                <a:endParaRPr lang="en-US" altLang="zh-TW" sz="2000" b="1" kern="100" dirty="0">
                  <a:latin typeface="Calibri" panose="020F0502020204030204" pitchFamily="34" charset="0"/>
                  <a:cs typeface="Times New Roman" panose="02020603050405020304" pitchFamily="18" charset="0"/>
                </a:endParaRPr>
              </a:p>
              <a:p>
                <a:endParaRPr lang="zh-TW" altLang="zh-TW" kern="100" dirty="0">
                  <a:latin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𝑥</m:t>
                      </m:r>
                      <m:r>
                        <a:rPr lang="en-US" altLang="zh-TW" i="1" kern="100">
                          <a:latin typeface="Cambria Math" panose="02040503050406030204" pitchFamily="18" charset="0"/>
                          <a:cs typeface="Times New Roman" panose="02020603050405020304" pitchFamily="18" charset="0"/>
                        </a:rPr>
                        <m:t>=</m:t>
                      </m:r>
                      <m:r>
                        <a:rPr lang="en-US" altLang="zh-TW" i="1" kern="100">
                          <a:latin typeface="Cambria Math" panose="02040503050406030204" pitchFamily="18" charset="0"/>
                          <a:cs typeface="Times New Roman" panose="02020603050405020304" pitchFamily="18" charset="0"/>
                        </a:rPr>
                        <m:t>𝐴𝑠</m:t>
                      </m:r>
                      <m:r>
                        <a:rPr lang="en-US" altLang="zh-TW" i="1" kern="100">
                          <a:latin typeface="Cambria Math" panose="02040503050406030204" pitchFamily="18" charset="0"/>
                          <a:cs typeface="Times New Roman" panose="02020603050405020304" pitchFamily="18" charset="0"/>
                        </a:rPr>
                        <m:t>+ </m:t>
                      </m:r>
                      <m:r>
                        <a:rPr lang="en-US" altLang="zh-TW" sz="2000" i="1" kern="100">
                          <a:solidFill>
                            <a:srgbClr val="333333"/>
                          </a:solidFill>
                          <a:latin typeface="Cambria Math" panose="02040503050406030204" pitchFamily="18" charset="0"/>
                          <a:cs typeface="Times New Roman" panose="02020603050405020304" pitchFamily="18" charset="0"/>
                        </a:rPr>
                        <m:t>𝜉</m:t>
                      </m:r>
                    </m:oMath>
                  </m:oMathPara>
                </a14:m>
                <a:endParaRPr lang="en-US" altLang="zh-TW" i="1" kern="100" dirty="0">
                  <a:latin typeface="Calibri" panose="020F0502020204030204" pitchFamily="34" charset="0"/>
                  <a:cs typeface="Times New Roman" panose="02020603050405020304" pitchFamily="18" charset="0"/>
                </a:endParaRPr>
              </a:p>
              <a:p>
                <a:endParaRPr lang="zh-TW" altLang="zh-TW" kern="100" dirty="0">
                  <a:latin typeface="Calibri" panose="020F0502020204030204" pitchFamily="34" charset="0"/>
                  <a:cs typeface="Times New Roman" panose="02020603050405020304" pitchFamily="18" charset="0"/>
                </a:endParaRPr>
              </a:p>
              <a:p>
                <a:pPr>
                  <a:lnSpc>
                    <a:spcPct val="150000"/>
                  </a:lnSpc>
                </a:pPr>
                <a:r>
                  <a:rPr lang="en-US" altLang="zh-TW" sz="2000" dirty="0">
                    <a:latin typeface="HelveticaNeueLT Pro 35 Th" pitchFamily="34" charset="0"/>
                  </a:rPr>
                  <a:t>ICA </a:t>
                </a:r>
                <a:r>
                  <a:rPr lang="zh-TW" altLang="zh-TW" sz="2000" dirty="0">
                    <a:latin typeface="HelveticaNeueLT Pro 35 Th" pitchFamily="34" charset="0"/>
                  </a:rPr>
                  <a:t>的目標是根據</a:t>
                </a:r>
                <a:r>
                  <a:rPr lang="en-US" altLang="zh-TW" sz="2000" dirty="0">
                    <a:latin typeface="HelveticaNeueLT Pro 35 Th" pitchFamily="34" charset="0"/>
                  </a:rPr>
                  <a:t> observed data x </a:t>
                </a:r>
                <a:r>
                  <a:rPr lang="zh-TW" altLang="zh-TW" sz="2000" dirty="0">
                    <a:latin typeface="HelveticaNeueLT Pro 35 Th" pitchFamily="34" charset="0"/>
                  </a:rPr>
                  <a:t>去找到</a:t>
                </a:r>
                <a:r>
                  <a:rPr lang="en-US" altLang="zh-TW" sz="2000" dirty="0">
                    <a:latin typeface="HelveticaNeueLT Pro 35 Th" pitchFamily="34" charset="0"/>
                  </a:rPr>
                  <a:t> mixing matrix A  </a:t>
                </a:r>
                <a:r>
                  <a:rPr lang="zh-TW" altLang="zh-TW" sz="2000" dirty="0">
                    <a:latin typeface="HelveticaNeueLT Pro 35 Th" pitchFamily="34" charset="0"/>
                  </a:rPr>
                  <a:t>和因子</a:t>
                </a:r>
                <a:r>
                  <a:rPr lang="en-US" altLang="zh-TW" sz="2000" dirty="0">
                    <a:latin typeface="HelveticaNeueLT Pro 35 Th" pitchFamily="34" charset="0"/>
                  </a:rPr>
                  <a:t> </a:t>
                </a:r>
                <a14:m>
                  <m:oMath xmlns:m="http://schemas.openxmlformats.org/officeDocument/2006/math">
                    <m:r>
                      <a:rPr lang="en-US" altLang="zh-TW" sz="2000" i="1">
                        <a:latin typeface="Cambria Math" panose="02040503050406030204" pitchFamily="18" charset="0"/>
                      </a:rPr>
                      <m:t>𝑠</m:t>
                    </m:r>
                    <m:r>
                      <a:rPr lang="en-US" altLang="zh-TW" sz="2000" i="1">
                        <a:latin typeface="Cambria Math" panose="02040503050406030204" pitchFamily="18" charset="0"/>
                      </a:rPr>
                      <m:t> </m:t>
                    </m:r>
                  </m:oMath>
                </a14:m>
                <a:r>
                  <a:rPr lang="zh-TW" altLang="zh-TW" sz="2000" dirty="0">
                    <a:latin typeface="HelveticaNeueLT Pro 35 Th" pitchFamily="34" charset="0"/>
                  </a:rPr>
                  <a:t>，且在模型中假設所有因子</a:t>
                </a:r>
                <a:r>
                  <a:rPr lang="en-US" altLang="zh-TW" sz="2000" dirty="0">
                    <a:latin typeface="HelveticaNeueLT Pro 35 Th" pitchFamily="34" charset="0"/>
                  </a:rPr>
                  <a:t> </a:t>
                </a:r>
                <a14:m>
                  <m:oMath xmlns:m="http://schemas.openxmlformats.org/officeDocument/2006/math">
                    <m:r>
                      <a:rPr lang="en-US" altLang="zh-TW" sz="2000" i="1">
                        <a:latin typeface="Cambria Math" panose="02040503050406030204" pitchFamily="18" charset="0"/>
                      </a:rPr>
                      <m:t>𝑠</m:t>
                    </m:r>
                  </m:oMath>
                </a14:m>
                <a:r>
                  <a:rPr lang="en-US" altLang="zh-TW" sz="2000" dirty="0">
                    <a:latin typeface="HelveticaNeueLT Pro 35 Th" pitchFamily="34" charset="0"/>
                  </a:rPr>
                  <a:t> </a:t>
                </a:r>
                <a:r>
                  <a:rPr lang="zh-TW" altLang="zh-TW" sz="2000" dirty="0">
                    <a:latin typeface="HelveticaNeueLT Pro 35 Th" pitchFamily="34" charset="0"/>
                  </a:rPr>
                  <a:t>皆是統計獨立且服從常態分布。如果</a:t>
                </a:r>
                <a:r>
                  <a:rPr lang="en-US" altLang="zh-TW" sz="2000" dirty="0">
                    <a:latin typeface="HelveticaNeueLT Pro 35 Th" pitchFamily="34" charset="0"/>
                  </a:rPr>
                  <a:t>s</a:t>
                </a:r>
                <a:r>
                  <a:rPr lang="zh-TW" altLang="zh-TW" sz="2000" dirty="0">
                    <a:latin typeface="HelveticaNeueLT Pro 35 Th" pitchFamily="34" charset="0"/>
                  </a:rPr>
                  <a:t>服從非常態，則我們希望找到</a:t>
                </a:r>
                <a:r>
                  <a:rPr lang="en-US" altLang="zh-TW" sz="2000" dirty="0">
                    <a:latin typeface="HelveticaNeueLT Pro 35 Th" pitchFamily="34" charset="0"/>
                  </a:rPr>
                  <a:t> </a:t>
                </a:r>
                <a14:m>
                  <m:oMath xmlns:m="http://schemas.openxmlformats.org/officeDocument/2006/math">
                    <m:r>
                      <a:rPr lang="en-US" altLang="zh-TW" sz="2000" b="0" i="1" smtClean="0">
                        <a:latin typeface="Cambria Math" panose="02040503050406030204" pitchFamily="18" charset="0"/>
                      </a:rPr>
                      <m:t>𝑤</m:t>
                    </m:r>
                  </m:oMath>
                </a14:m>
                <a:r>
                  <a:rPr lang="en-US" altLang="zh-TW" sz="2000" dirty="0">
                    <a:latin typeface="HelveticaNeueLT Pro 35 Th" pitchFamily="34" charset="0"/>
                  </a:rPr>
                  <a:t> </a:t>
                </a:r>
                <a:r>
                  <a:rPr lang="zh-TW" altLang="zh-TW" sz="2000" dirty="0">
                    <a:latin typeface="HelveticaNeueLT Pro 35 Th" pitchFamily="34" charset="0"/>
                  </a:rPr>
                  <a:t>從而</a:t>
                </a:r>
                <a:r>
                  <a:rPr lang="en-US" altLang="zh-TW" sz="2000" dirty="0">
                    <a:latin typeface="HelveticaNeueLT Pro 35 Th" pitchFamily="34" charset="0"/>
                  </a:rPr>
                  <a:t> </a:t>
                </a:r>
                <a14:m>
                  <m:oMath xmlns:m="http://schemas.openxmlformats.org/officeDocument/2006/math">
                    <m:r>
                      <a:rPr lang="en-US" altLang="zh-TW" sz="2000" i="1">
                        <a:latin typeface="Cambria Math" panose="02040503050406030204" pitchFamily="18" charset="0"/>
                      </a:rPr>
                      <m:t>𝑠</m:t>
                    </m:r>
                    <m:r>
                      <a:rPr lang="en-US" altLang="zh-TW" sz="2000" i="1">
                        <a:latin typeface="Cambria Math" panose="02040503050406030204" pitchFamily="18" charset="0"/>
                      </a:rPr>
                      <m:t>=</m:t>
                    </m:r>
                    <m:sSup>
                      <m:sSupPr>
                        <m:ctrlPr>
                          <a:rPr lang="zh-TW" altLang="zh-TW" sz="2000" i="1">
                            <a:latin typeface="Cambria Math" panose="02040503050406030204" pitchFamily="18" charset="0"/>
                          </a:rPr>
                        </m:ctrlPr>
                      </m:sSupPr>
                      <m:e>
                        <m:r>
                          <a:rPr lang="en-US" altLang="zh-TW" sz="2000" i="1">
                            <a:latin typeface="Cambria Math" panose="02040503050406030204" pitchFamily="18" charset="0"/>
                          </a:rPr>
                          <m:t>𝑤</m:t>
                        </m:r>
                      </m:e>
                      <m:sup>
                        <m:r>
                          <a:rPr lang="en-US" altLang="zh-TW" sz="2000" i="1">
                            <a:latin typeface="Cambria Math" panose="02040503050406030204" pitchFamily="18" charset="0"/>
                          </a:rPr>
                          <m:t>𝑇</m:t>
                        </m:r>
                      </m:sup>
                    </m:sSup>
                    <m:r>
                      <a:rPr lang="en-US" altLang="zh-TW" sz="2000" i="1">
                        <a:latin typeface="Cambria Math" panose="02040503050406030204" pitchFamily="18" charset="0"/>
                      </a:rPr>
                      <m:t>𝑥</m:t>
                    </m:r>
                  </m:oMath>
                </a14:m>
                <a:r>
                  <a:rPr lang="en-US" altLang="zh-TW" sz="2000" i="1" dirty="0">
                    <a:latin typeface="HelveticaNeueLT Pro 35 Th" pitchFamily="34" charset="0"/>
                  </a:rPr>
                  <a:t> </a:t>
                </a:r>
                <a:r>
                  <a:rPr lang="zh-TW" altLang="zh-TW" sz="2000" dirty="0">
                    <a:latin typeface="HelveticaNeueLT Pro 35 Th" pitchFamily="34" charset="0"/>
                  </a:rPr>
                  <a:t>，使得</a:t>
                </a:r>
                <a:r>
                  <a:rPr lang="en-US" altLang="zh-TW" sz="2000" dirty="0">
                    <a:latin typeface="HelveticaNeueLT Pro 35 Th" pitchFamily="34" charset="0"/>
                  </a:rPr>
                  <a:t> </a:t>
                </a:r>
                <a14:m>
                  <m:oMath xmlns:m="http://schemas.openxmlformats.org/officeDocument/2006/math">
                    <m:r>
                      <a:rPr lang="en-US" altLang="zh-TW" sz="2000" b="0" i="1" smtClean="0">
                        <a:latin typeface="Cambria Math" panose="02040503050406030204" pitchFamily="18" charset="0"/>
                      </a:rPr>
                      <m:t>𝑠</m:t>
                    </m:r>
                  </m:oMath>
                </a14:m>
                <a:r>
                  <a:rPr lang="en-US" altLang="zh-TW" sz="2000" dirty="0">
                    <a:latin typeface="HelveticaNeueLT Pro 35 Th" pitchFamily="34" charset="0"/>
                  </a:rPr>
                  <a:t> </a:t>
                </a:r>
                <a:r>
                  <a:rPr lang="zh-TW" altLang="zh-TW" sz="2000" dirty="0">
                    <a:latin typeface="HelveticaNeueLT Pro 35 Th" pitchFamily="34" charset="0"/>
                  </a:rPr>
                  <a:t>相互獨立就可分離出來源資料</a:t>
                </a:r>
                <a:r>
                  <a:rPr lang="en-US" altLang="zh-TW" sz="2000" dirty="0">
                    <a:latin typeface="HelveticaNeueLT Pro 35 Th" pitchFamily="34" charset="0"/>
                  </a:rPr>
                  <a:t> </a:t>
                </a:r>
                <a14:m>
                  <m:oMath xmlns:m="http://schemas.openxmlformats.org/officeDocument/2006/math">
                    <m:r>
                      <a:rPr lang="en-US" altLang="zh-TW" sz="2000" i="1">
                        <a:latin typeface="Cambria Math" panose="02040503050406030204" pitchFamily="18" charset="0"/>
                      </a:rPr>
                      <m:t>𝑠</m:t>
                    </m:r>
                    <m:r>
                      <a:rPr lang="en-US" altLang="zh-TW" sz="2000" i="1">
                        <a:latin typeface="Cambria Math" panose="02040503050406030204" pitchFamily="18" charset="0"/>
                      </a:rPr>
                      <m:t> </m:t>
                    </m:r>
                  </m:oMath>
                </a14:m>
                <a:r>
                  <a:rPr lang="zh-TW" altLang="zh-TW" sz="2000" dirty="0">
                    <a:latin typeface="HelveticaNeueLT Pro 35 Th" pitchFamily="34" charset="0"/>
                  </a:rPr>
                  <a:t>。</a:t>
                </a:r>
              </a:p>
            </p:txBody>
          </p:sp>
        </mc:Choice>
        <mc:Fallback xmlns="">
          <p:sp>
            <p:nvSpPr>
              <p:cNvPr id="24" name="矩形 23">
                <a:extLst>
                  <a:ext uri="{FF2B5EF4-FFF2-40B4-BE49-F238E27FC236}">
                    <a16:creationId xmlns:a16="http://schemas.microsoft.com/office/drawing/2014/main" id="{1ABA2378-C81B-4B43-9269-601A5DFF593B}"/>
                  </a:ext>
                </a:extLst>
              </p:cNvPr>
              <p:cNvSpPr>
                <a:spLocks noRot="1" noChangeAspect="1" noMove="1" noResize="1" noEditPoints="1" noAdjustHandles="1" noChangeArrowheads="1" noChangeShapeType="1" noTextEdit="1"/>
              </p:cNvSpPr>
              <p:nvPr/>
            </p:nvSpPr>
            <p:spPr>
              <a:xfrm>
                <a:off x="2393430" y="2170059"/>
                <a:ext cx="7157156" cy="3059748"/>
              </a:xfrm>
              <a:prstGeom prst="rect">
                <a:avLst/>
              </a:prstGeom>
              <a:blipFill>
                <a:blip r:embed="rId3"/>
                <a:stretch>
                  <a:fillRect l="-937" t="-1394" b="-2390"/>
                </a:stretch>
              </a:blipFill>
            </p:spPr>
            <p:txBody>
              <a:bodyPr/>
              <a:lstStyle/>
              <a:p>
                <a:r>
                  <a:rPr lang="zh-TW" altLang="en-US">
                    <a:noFill/>
                  </a:rPr>
                  <a:t> </a:t>
                </a:r>
              </a:p>
            </p:txBody>
          </p:sp>
        </mc:Fallback>
      </mc:AlternateContent>
      <p:sp>
        <p:nvSpPr>
          <p:cNvPr id="27" name="矩形 26">
            <a:extLst>
              <a:ext uri="{FF2B5EF4-FFF2-40B4-BE49-F238E27FC236}">
                <a16:creationId xmlns:a16="http://schemas.microsoft.com/office/drawing/2014/main" id="{D8C0566F-E083-1243-A19B-8DE08BB1C440}"/>
              </a:ext>
            </a:extLst>
          </p:cNvPr>
          <p:cNvSpPr/>
          <p:nvPr/>
        </p:nvSpPr>
        <p:spPr>
          <a:xfrm>
            <a:off x="3994695" y="1085839"/>
            <a:ext cx="3954625" cy="62552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HelveticaNeueLT Pro 35 Th" pitchFamily="34" charset="0"/>
              </a:rPr>
              <a:t>ICA Decomposition</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2176851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6D297E5D-EC94-4136-B727-2DED502109C2}"/>
              </a:ext>
            </a:extLst>
          </p:cNvPr>
          <p:cNvSpPr txBox="1"/>
          <p:nvPr/>
        </p:nvSpPr>
        <p:spPr>
          <a:xfrm>
            <a:off x="4211271" y="3006026"/>
            <a:ext cx="3570208" cy="1107996"/>
          </a:xfrm>
          <a:prstGeom prst="rect">
            <a:avLst/>
          </a:prstGeom>
          <a:noFill/>
        </p:spPr>
        <p:txBody>
          <a:bodyPr wrap="none" rtlCol="0">
            <a:spAutoFit/>
          </a:bodyPr>
          <a:lstStyle/>
          <a:p>
            <a:r>
              <a:rPr kumimoji="1" lang="zh-TW" altLang="en-US" sz="66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pic>
        <p:nvPicPr>
          <p:cNvPr id="3" name="圖片 2">
            <a:extLst>
              <a:ext uri="{FF2B5EF4-FFF2-40B4-BE49-F238E27FC236}">
                <a16:creationId xmlns:a16="http://schemas.microsoft.com/office/drawing/2014/main" id="{382727D6-3FD0-4725-8E1A-AAAD0B45F005}"/>
              </a:ext>
            </a:extLst>
          </p:cNvPr>
          <p:cNvPicPr>
            <a:picLocks noChangeAspect="1"/>
          </p:cNvPicPr>
          <p:nvPr/>
        </p:nvPicPr>
        <p:blipFill>
          <a:blip r:embed="rId2"/>
          <a:stretch>
            <a:fillRect/>
          </a:stretch>
        </p:blipFill>
        <p:spPr>
          <a:xfrm>
            <a:off x="4612508" y="109552"/>
            <a:ext cx="2686381" cy="787400"/>
          </a:xfrm>
          <a:prstGeom prst="rect">
            <a:avLst/>
          </a:prstGeom>
        </p:spPr>
      </p:pic>
    </p:spTree>
    <p:extLst>
      <p:ext uri="{BB962C8B-B14F-4D97-AF65-F5344CB8AC3E}">
        <p14:creationId xmlns:p14="http://schemas.microsoft.com/office/powerpoint/2010/main" val="1808544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887AFBCE-E66D-6240-9851-1C19A1BFAD9C}"/>
              </a:ext>
            </a:extLst>
          </p:cNvPr>
          <p:cNvPicPr>
            <a:picLocks noChangeAspect="1"/>
          </p:cNvPicPr>
          <p:nvPr/>
        </p:nvPicPr>
        <p:blipFill>
          <a:blip r:embed="rId2"/>
          <a:stretch>
            <a:fillRect/>
          </a:stretch>
        </p:blipFill>
        <p:spPr>
          <a:xfrm>
            <a:off x="4628819" y="135323"/>
            <a:ext cx="2686381" cy="787400"/>
          </a:xfrm>
          <a:prstGeom prst="rect">
            <a:avLst/>
          </a:prstGeom>
        </p:spPr>
      </p:pic>
      <p:sp>
        <p:nvSpPr>
          <p:cNvPr id="16" name="文字方塊 15">
            <a:extLst>
              <a:ext uri="{FF2B5EF4-FFF2-40B4-BE49-F238E27FC236}">
                <a16:creationId xmlns:a16="http://schemas.microsoft.com/office/drawing/2014/main" id="{58B41127-7123-E54B-8005-9C6AF2185ACA}"/>
              </a:ext>
            </a:extLst>
          </p:cNvPr>
          <p:cNvSpPr txBox="1"/>
          <p:nvPr/>
        </p:nvSpPr>
        <p:spPr>
          <a:xfrm>
            <a:off x="5161530" y="189165"/>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分群分析</a:t>
            </a:r>
          </a:p>
        </p:txBody>
      </p:sp>
      <p:sp>
        <p:nvSpPr>
          <p:cNvPr id="6" name="矩形 5">
            <a:extLst>
              <a:ext uri="{FF2B5EF4-FFF2-40B4-BE49-F238E27FC236}">
                <a16:creationId xmlns:a16="http://schemas.microsoft.com/office/drawing/2014/main" id="{AD795BF3-1E55-4F44-A6B7-74133E842941}"/>
              </a:ext>
            </a:extLst>
          </p:cNvPr>
          <p:cNvSpPr/>
          <p:nvPr/>
        </p:nvSpPr>
        <p:spPr>
          <a:xfrm>
            <a:off x="3994695" y="1085839"/>
            <a:ext cx="3954625" cy="62552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HelveticaNeueLT Pro 35 Th" pitchFamily="34" charset="0"/>
              </a:rPr>
              <a:t>Fuzzy </a:t>
            </a:r>
            <a:r>
              <a:rPr lang="en-US" altLang="zh-TW" sz="2000" dirty="0" err="1">
                <a:latin typeface="HelveticaNeueLT Pro 35 Th" pitchFamily="34" charset="0"/>
              </a:rPr>
              <a:t>Cmeans</a:t>
            </a:r>
            <a:r>
              <a:rPr lang="en-US" altLang="zh-TW" sz="2000" dirty="0">
                <a:latin typeface="HelveticaNeueLT Pro 35 Th" pitchFamily="34" charset="0"/>
              </a:rPr>
              <a:t> Clustering</a:t>
            </a:r>
            <a:endParaRPr lang="zh-CN" altLang="en-US" sz="2000" dirty="0">
              <a:latin typeface="微软雅黑" pitchFamily="34" charset="-122"/>
              <a:ea typeface="微软雅黑" pitchFamily="34" charset="-122"/>
            </a:endParaRPr>
          </a:p>
        </p:txBody>
      </p:sp>
      <p:pic>
        <p:nvPicPr>
          <p:cNvPr id="7" name="圖片 6">
            <a:extLst>
              <a:ext uri="{FF2B5EF4-FFF2-40B4-BE49-F238E27FC236}">
                <a16:creationId xmlns:a16="http://schemas.microsoft.com/office/drawing/2014/main" id="{53E05A36-7A8E-9A4C-AE06-073871DECF28}"/>
              </a:ext>
            </a:extLst>
          </p:cNvPr>
          <p:cNvPicPr>
            <a:picLocks noChangeAspect="1"/>
          </p:cNvPicPr>
          <p:nvPr/>
        </p:nvPicPr>
        <p:blipFill rotWithShape="1">
          <a:blip r:embed="rId3"/>
          <a:srcRect t="6299"/>
          <a:stretch/>
        </p:blipFill>
        <p:spPr>
          <a:xfrm>
            <a:off x="111158" y="2227839"/>
            <a:ext cx="5880667" cy="3140986"/>
          </a:xfrm>
          <a:prstGeom prst="rect">
            <a:avLst/>
          </a:prstGeom>
        </p:spPr>
      </p:pic>
      <p:pic>
        <p:nvPicPr>
          <p:cNvPr id="8" name="圖片 7">
            <a:extLst>
              <a:ext uri="{FF2B5EF4-FFF2-40B4-BE49-F238E27FC236}">
                <a16:creationId xmlns:a16="http://schemas.microsoft.com/office/drawing/2014/main" id="{A90CEA3A-54C1-BD41-BDC3-513F5371F0FF}"/>
              </a:ext>
            </a:extLst>
          </p:cNvPr>
          <p:cNvPicPr>
            <a:picLocks noChangeAspect="1"/>
          </p:cNvPicPr>
          <p:nvPr/>
        </p:nvPicPr>
        <p:blipFill>
          <a:blip r:embed="rId4"/>
          <a:stretch>
            <a:fillRect/>
          </a:stretch>
        </p:blipFill>
        <p:spPr>
          <a:xfrm>
            <a:off x="6191922" y="2227838"/>
            <a:ext cx="5880665" cy="3140985"/>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B94C891-F7A4-7548-9B71-D69AE64FF10A}"/>
                  </a:ext>
                </a:extLst>
              </p:cNvPr>
              <p:cNvSpPr/>
              <p:nvPr/>
            </p:nvSpPr>
            <p:spPr>
              <a:xfrm>
                <a:off x="7640417" y="3244334"/>
                <a:ext cx="13470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TW" i="1" smtClean="0">
                              <a:solidFill>
                                <a:schemeClr val="accent1">
                                  <a:lumMod val="75000"/>
                                </a:schemeClr>
                              </a:solidFill>
                              <a:latin typeface="Cambria Math" panose="02040503050406030204" pitchFamily="18" charset="0"/>
                            </a:rPr>
                          </m:ctrlPr>
                        </m:sSupPr>
                        <m:e>
                          <m:d>
                            <m:dPr>
                              <m:begChr m:val="‖"/>
                              <m:endChr m:val="‖"/>
                              <m:ctrlPr>
                                <a:rPr kumimoji="1" lang="en-US" altLang="zh-TW" i="1">
                                  <a:solidFill>
                                    <a:schemeClr val="accent1">
                                      <a:lumMod val="75000"/>
                                    </a:schemeClr>
                                  </a:solidFill>
                                  <a:latin typeface="Cambria Math" panose="02040503050406030204" pitchFamily="18" charset="0"/>
                                </a:rPr>
                              </m:ctrlPr>
                            </m:dPr>
                            <m:e>
                              <m:sSub>
                                <m:sSubPr>
                                  <m:ctrlPr>
                                    <a:rPr kumimoji="1" lang="en-US" altLang="zh-TW" i="1">
                                      <a:solidFill>
                                        <a:schemeClr val="accent1">
                                          <a:lumMod val="75000"/>
                                        </a:schemeClr>
                                      </a:solidFill>
                                      <a:latin typeface="Cambria Math" panose="02040503050406030204" pitchFamily="18" charset="0"/>
                                    </a:rPr>
                                  </m:ctrlPr>
                                </m:sSubPr>
                                <m:e>
                                  <m:r>
                                    <a:rPr kumimoji="1" lang="en-US" altLang="zh-TW" i="1">
                                      <a:solidFill>
                                        <a:schemeClr val="accent1">
                                          <a:lumMod val="75000"/>
                                        </a:schemeClr>
                                      </a:solidFill>
                                      <a:latin typeface="Cambria Math" panose="02040503050406030204" pitchFamily="18" charset="0"/>
                                    </a:rPr>
                                    <m:t>𝑋</m:t>
                                  </m:r>
                                </m:e>
                                <m:sub>
                                  <m:r>
                                    <a:rPr kumimoji="1" lang="en-US" altLang="zh-TW" b="0" i="1" smtClean="0">
                                      <a:solidFill>
                                        <a:schemeClr val="accent1">
                                          <a:lumMod val="75000"/>
                                        </a:schemeClr>
                                      </a:solidFill>
                                      <a:latin typeface="Cambria Math" panose="02040503050406030204" pitchFamily="18" charset="0"/>
                                    </a:rPr>
                                    <m:t>1</m:t>
                                  </m:r>
                                </m:sub>
                              </m:sSub>
                              <m:r>
                                <a:rPr kumimoji="1" lang="en-US" altLang="zh-TW" i="1">
                                  <a:solidFill>
                                    <a:schemeClr val="accent1">
                                      <a:lumMod val="75000"/>
                                    </a:schemeClr>
                                  </a:solidFill>
                                  <a:latin typeface="Cambria Math" panose="02040503050406030204" pitchFamily="18" charset="0"/>
                                </a:rPr>
                                <m:t>−</m:t>
                              </m:r>
                              <m:sSub>
                                <m:sSubPr>
                                  <m:ctrlPr>
                                    <a:rPr kumimoji="1" lang="en-US" altLang="zh-TW" i="1">
                                      <a:solidFill>
                                        <a:schemeClr val="accent1">
                                          <a:lumMod val="75000"/>
                                        </a:schemeClr>
                                      </a:solidFill>
                                      <a:latin typeface="Cambria Math" panose="02040503050406030204" pitchFamily="18" charset="0"/>
                                    </a:rPr>
                                  </m:ctrlPr>
                                </m:sSubPr>
                                <m:e>
                                  <m:r>
                                    <a:rPr kumimoji="1" lang="en-US" altLang="zh-TW" i="1">
                                      <a:solidFill>
                                        <a:schemeClr val="accent1">
                                          <a:lumMod val="75000"/>
                                        </a:schemeClr>
                                      </a:solidFill>
                                      <a:latin typeface="Cambria Math" panose="02040503050406030204" pitchFamily="18" charset="0"/>
                                    </a:rPr>
                                    <m:t>𝐶</m:t>
                                  </m:r>
                                </m:e>
                                <m:sub>
                                  <m:r>
                                    <a:rPr kumimoji="1" lang="en-US" altLang="zh-TW" b="0" i="1" smtClean="0">
                                      <a:solidFill>
                                        <a:schemeClr val="accent1">
                                          <a:lumMod val="75000"/>
                                        </a:schemeClr>
                                      </a:solidFill>
                                      <a:latin typeface="Cambria Math" panose="02040503050406030204" pitchFamily="18" charset="0"/>
                                    </a:rPr>
                                    <m:t>2</m:t>
                                  </m:r>
                                </m:sub>
                              </m:sSub>
                            </m:e>
                          </m:d>
                        </m:e>
                        <m:sup>
                          <m:r>
                            <a:rPr kumimoji="1" lang="en-US" altLang="zh-TW" i="1">
                              <a:solidFill>
                                <a:schemeClr val="accent1">
                                  <a:lumMod val="75000"/>
                                </a:schemeClr>
                              </a:solidFill>
                              <a:latin typeface="Cambria Math" panose="02040503050406030204" pitchFamily="18" charset="0"/>
                            </a:rPr>
                            <m:t>2</m:t>
                          </m:r>
                        </m:sup>
                      </m:sSup>
                    </m:oMath>
                  </m:oMathPara>
                </a14:m>
                <a:endParaRPr lang="zh-TW" altLang="en-US" dirty="0">
                  <a:solidFill>
                    <a:schemeClr val="accent1">
                      <a:lumMod val="75000"/>
                    </a:schemeClr>
                  </a:solidFill>
                </a:endParaRPr>
              </a:p>
            </p:txBody>
          </p:sp>
        </mc:Choice>
        <mc:Fallback xmlns="">
          <p:sp>
            <p:nvSpPr>
              <p:cNvPr id="2" name="矩形 1">
                <a:extLst>
                  <a:ext uri="{FF2B5EF4-FFF2-40B4-BE49-F238E27FC236}">
                    <a16:creationId xmlns:a16="http://schemas.microsoft.com/office/drawing/2014/main" id="{1B94C891-F7A4-7548-9B71-D69AE64FF10A}"/>
                  </a:ext>
                </a:extLst>
              </p:cNvPr>
              <p:cNvSpPr>
                <a:spLocks noRot="1" noChangeAspect="1" noMove="1" noResize="1" noEditPoints="1" noAdjustHandles="1" noChangeArrowheads="1" noChangeShapeType="1" noTextEdit="1"/>
              </p:cNvSpPr>
              <p:nvPr/>
            </p:nvSpPr>
            <p:spPr>
              <a:xfrm>
                <a:off x="7640417" y="3244334"/>
                <a:ext cx="1347035" cy="369332"/>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6020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CB4D32B2-F89E-DF40-A14B-D7C8FE2CD5E7}"/>
              </a:ext>
            </a:extLst>
          </p:cNvPr>
          <p:cNvPicPr>
            <a:picLocks noChangeAspect="1"/>
          </p:cNvPicPr>
          <p:nvPr/>
        </p:nvPicPr>
        <p:blipFill>
          <a:blip r:embed="rId2"/>
          <a:stretch>
            <a:fillRect/>
          </a:stretch>
        </p:blipFill>
        <p:spPr>
          <a:xfrm>
            <a:off x="10861050" y="-2985"/>
            <a:ext cx="1342663" cy="6860676"/>
          </a:xfrm>
          <a:prstGeom prst="rect">
            <a:avLst/>
          </a:prstGeom>
        </p:spPr>
      </p:pic>
      <p:pic>
        <p:nvPicPr>
          <p:cNvPr id="21" name="圖片 20">
            <a:extLst>
              <a:ext uri="{FF2B5EF4-FFF2-40B4-BE49-F238E27FC236}">
                <a16:creationId xmlns:a16="http://schemas.microsoft.com/office/drawing/2014/main" id="{CC486882-5AF9-8341-B5AA-BF8897CB58DB}"/>
              </a:ext>
            </a:extLst>
          </p:cNvPr>
          <p:cNvPicPr>
            <a:picLocks noChangeAspect="1"/>
          </p:cNvPicPr>
          <p:nvPr/>
        </p:nvPicPr>
        <p:blipFill>
          <a:blip r:embed="rId2"/>
          <a:stretch>
            <a:fillRect/>
          </a:stretch>
        </p:blipFill>
        <p:spPr>
          <a:xfrm>
            <a:off x="10397007" y="892648"/>
            <a:ext cx="1342663" cy="5927237"/>
          </a:xfrm>
          <a:prstGeom prst="rect">
            <a:avLst/>
          </a:prstGeom>
        </p:spPr>
      </p:pic>
      <p:pic>
        <p:nvPicPr>
          <p:cNvPr id="18" name="圖片 17">
            <a:extLst>
              <a:ext uri="{FF2B5EF4-FFF2-40B4-BE49-F238E27FC236}">
                <a16:creationId xmlns:a16="http://schemas.microsoft.com/office/drawing/2014/main" id="{EF1420BC-4A50-F747-9957-F0B5682D1C9B}"/>
              </a:ext>
            </a:extLst>
          </p:cNvPr>
          <p:cNvPicPr>
            <a:picLocks noChangeAspect="1"/>
          </p:cNvPicPr>
          <p:nvPr/>
        </p:nvPicPr>
        <p:blipFill>
          <a:blip r:embed="rId2"/>
          <a:stretch>
            <a:fillRect/>
          </a:stretch>
        </p:blipFill>
        <p:spPr>
          <a:xfrm>
            <a:off x="0" y="0"/>
            <a:ext cx="1342663" cy="6860676"/>
          </a:xfrm>
          <a:prstGeom prst="rect">
            <a:avLst/>
          </a:prstGeom>
        </p:spPr>
      </p:pic>
      <p:pic>
        <p:nvPicPr>
          <p:cNvPr id="19" name="圖片 18">
            <a:extLst>
              <a:ext uri="{FF2B5EF4-FFF2-40B4-BE49-F238E27FC236}">
                <a16:creationId xmlns:a16="http://schemas.microsoft.com/office/drawing/2014/main" id="{24237F93-55C1-EE43-B352-C60F5A23C61B}"/>
              </a:ext>
            </a:extLst>
          </p:cNvPr>
          <p:cNvPicPr>
            <a:picLocks noChangeAspect="1"/>
          </p:cNvPicPr>
          <p:nvPr/>
        </p:nvPicPr>
        <p:blipFill>
          <a:blip r:embed="rId2"/>
          <a:stretch>
            <a:fillRect/>
          </a:stretch>
        </p:blipFill>
        <p:spPr>
          <a:xfrm>
            <a:off x="654684" y="922723"/>
            <a:ext cx="1342663" cy="5927237"/>
          </a:xfrm>
          <a:prstGeom prst="rect">
            <a:avLst/>
          </a:prstGeom>
        </p:spPr>
      </p:pic>
      <p:pic>
        <p:nvPicPr>
          <p:cNvPr id="15" name="圖片 14">
            <a:extLst>
              <a:ext uri="{FF2B5EF4-FFF2-40B4-BE49-F238E27FC236}">
                <a16:creationId xmlns:a16="http://schemas.microsoft.com/office/drawing/2014/main" id="{887AFBCE-E66D-6240-9851-1C19A1BFAD9C}"/>
              </a:ext>
            </a:extLst>
          </p:cNvPr>
          <p:cNvPicPr>
            <a:picLocks noChangeAspect="1"/>
          </p:cNvPicPr>
          <p:nvPr/>
        </p:nvPicPr>
        <p:blipFill>
          <a:blip r:embed="rId3"/>
          <a:stretch>
            <a:fillRect/>
          </a:stretch>
        </p:blipFill>
        <p:spPr>
          <a:xfrm>
            <a:off x="4628819" y="135323"/>
            <a:ext cx="2686381" cy="787400"/>
          </a:xfrm>
          <a:prstGeom prst="rect">
            <a:avLst/>
          </a:prstGeom>
        </p:spPr>
      </p:pic>
      <p:sp>
        <p:nvSpPr>
          <p:cNvPr id="16" name="文字方塊 15">
            <a:extLst>
              <a:ext uri="{FF2B5EF4-FFF2-40B4-BE49-F238E27FC236}">
                <a16:creationId xmlns:a16="http://schemas.microsoft.com/office/drawing/2014/main" id="{58B41127-7123-E54B-8005-9C6AF2185ACA}"/>
              </a:ext>
            </a:extLst>
          </p:cNvPr>
          <p:cNvSpPr txBox="1"/>
          <p:nvPr/>
        </p:nvSpPr>
        <p:spPr>
          <a:xfrm>
            <a:off x="5161530" y="189165"/>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分群分析</a:t>
            </a:r>
          </a:p>
        </p:txBody>
      </p:sp>
      <p:sp>
        <p:nvSpPr>
          <p:cNvPr id="6" name="矩形 5">
            <a:extLst>
              <a:ext uri="{FF2B5EF4-FFF2-40B4-BE49-F238E27FC236}">
                <a16:creationId xmlns:a16="http://schemas.microsoft.com/office/drawing/2014/main" id="{AD795BF3-1E55-4F44-A6B7-74133E842941}"/>
              </a:ext>
            </a:extLst>
          </p:cNvPr>
          <p:cNvSpPr/>
          <p:nvPr/>
        </p:nvSpPr>
        <p:spPr>
          <a:xfrm>
            <a:off x="3994695" y="1085839"/>
            <a:ext cx="3954625" cy="62552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HelveticaNeueLT Pro 35 Th" pitchFamily="34" charset="0"/>
              </a:rPr>
              <a:t>Fuzzy </a:t>
            </a:r>
            <a:r>
              <a:rPr lang="en-US" altLang="zh-TW" sz="2000" dirty="0" err="1">
                <a:latin typeface="HelveticaNeueLT Pro 35 Th" pitchFamily="34" charset="0"/>
              </a:rPr>
              <a:t>Cmeans</a:t>
            </a:r>
            <a:r>
              <a:rPr lang="en-US" altLang="zh-TW" sz="2000" dirty="0">
                <a:latin typeface="HelveticaNeueLT Pro 35 Th" pitchFamily="34" charset="0"/>
              </a:rPr>
              <a:t> Clustering</a:t>
            </a:r>
            <a:endParaRPr lang="zh-CN" altLang="en-US" sz="2000" dirty="0">
              <a:latin typeface="微软雅黑" pitchFamily="34" charset="-122"/>
              <a:ea typeface="微软雅黑" pitchFamily="34" charset="-122"/>
            </a:endParaRPr>
          </a:p>
        </p:txBody>
      </p:sp>
      <p:sp>
        <p:nvSpPr>
          <p:cNvPr id="11" name="文字方塊 10">
            <a:extLst>
              <a:ext uri="{FF2B5EF4-FFF2-40B4-BE49-F238E27FC236}">
                <a16:creationId xmlns:a16="http://schemas.microsoft.com/office/drawing/2014/main" id="{735B0B73-1F37-0245-B431-FB89341E86A1}"/>
              </a:ext>
            </a:extLst>
          </p:cNvPr>
          <p:cNvSpPr txBox="1"/>
          <p:nvPr/>
        </p:nvSpPr>
        <p:spPr>
          <a:xfrm>
            <a:off x="9574183" y="1458349"/>
            <a:ext cx="957313" cy="400110"/>
          </a:xfrm>
          <a:prstGeom prst="rect">
            <a:avLst/>
          </a:prstGeom>
          <a:noFill/>
        </p:spPr>
        <p:txBody>
          <a:bodyPr wrap="none" rtlCol="0">
            <a:spAutoFit/>
          </a:bodyPr>
          <a:lstStyle/>
          <a:p>
            <a:r>
              <a:rPr kumimoji="1" lang="en-US" altLang="zh-TW" sz="2000" b="1" dirty="0">
                <a:solidFill>
                  <a:schemeClr val="accent1">
                    <a:lumMod val="75000"/>
                  </a:schemeClr>
                </a:solidFill>
              </a:rPr>
              <a:t>fuzzier</a:t>
            </a:r>
            <a:endParaRPr kumimoji="1" lang="zh-TW" altLang="en-US" sz="20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B45D91D2-7A0F-344E-962D-0ED345B49896}"/>
                  </a:ext>
                </a:extLst>
              </p:cNvPr>
              <p:cNvSpPr txBox="1"/>
              <p:nvPr/>
            </p:nvSpPr>
            <p:spPr>
              <a:xfrm>
                <a:off x="671331" y="2077245"/>
                <a:ext cx="10971017" cy="7571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2000" i="1" smtClean="0">
                              <a:latin typeface="Cambria Math" panose="02040503050406030204" pitchFamily="18" charset="0"/>
                            </a:rPr>
                          </m:ctrlPr>
                        </m:sSubPr>
                        <m:e>
                          <m:r>
                            <a:rPr kumimoji="1" lang="en-US" altLang="zh-TW" sz="2000" i="1">
                              <a:latin typeface="Cambria Math" panose="02040503050406030204" pitchFamily="18" charset="0"/>
                            </a:rPr>
                            <m:t>𝐶</m:t>
                          </m:r>
                        </m:e>
                        <m:sub>
                          <m:r>
                            <a:rPr kumimoji="1" lang="en-US" altLang="zh-TW" sz="2000" b="0" i="1" smtClean="0">
                              <a:latin typeface="Cambria Math" panose="02040503050406030204" pitchFamily="18" charset="0"/>
                            </a:rPr>
                            <m:t>𝑖</m:t>
                          </m:r>
                        </m:sub>
                      </m:sSub>
                      <m:r>
                        <a:rPr kumimoji="1" lang="en-US" altLang="zh-TW" sz="2000" i="1">
                          <a:latin typeface="Cambria Math" panose="02040503050406030204" pitchFamily="18" charset="0"/>
                        </a:rPr>
                        <m:t>=</m:t>
                      </m:r>
                      <m:sSup>
                        <m:sSupPr>
                          <m:ctrlPr>
                            <a:rPr kumimoji="1" lang="en-US" altLang="zh-TW" sz="2000" i="1">
                              <a:latin typeface="Cambria Math" panose="02040503050406030204" pitchFamily="18" charset="0"/>
                            </a:rPr>
                          </m:ctrlPr>
                        </m:sSupPr>
                        <m:e>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𝑢</m:t>
                              </m:r>
                            </m:e>
                            <m:sub>
                              <m:r>
                                <a:rPr kumimoji="1" lang="en-US" altLang="zh-TW" sz="2000" b="0" i="1" smtClean="0">
                                  <a:latin typeface="Cambria Math" panose="02040503050406030204" pitchFamily="18" charset="0"/>
                                </a:rPr>
                                <m:t>𝑖</m:t>
                              </m:r>
                              <m:r>
                                <a:rPr kumimoji="1" lang="en-US" altLang="zh-TW" sz="2000" i="1">
                                  <a:latin typeface="Cambria Math" panose="02040503050406030204" pitchFamily="18" charset="0"/>
                                </a:rPr>
                                <m:t>,1</m:t>
                              </m:r>
                            </m:sub>
                          </m:sSub>
                        </m:e>
                        <m:sup>
                          <m:r>
                            <a:rPr kumimoji="1" lang="en-US" altLang="zh-TW" sz="2000" i="1">
                              <a:latin typeface="Cambria Math" panose="02040503050406030204" pitchFamily="18" charset="0"/>
                            </a:rPr>
                            <m:t>𝑚</m:t>
                          </m:r>
                        </m:sup>
                      </m:sSup>
                      <m:r>
                        <a:rPr kumimoji="1" lang="en-US" altLang="zh-TW" sz="2000" i="1">
                          <a:latin typeface="Cambria Math" panose="02040503050406030204" pitchFamily="18" charset="0"/>
                        </a:rPr>
                        <m:t>∙</m:t>
                      </m:r>
                      <m:sSup>
                        <m:sSupPr>
                          <m:ctrlPr>
                            <a:rPr kumimoji="1" lang="en-US" altLang="zh-TW" sz="2000" i="1">
                              <a:latin typeface="Cambria Math" panose="02040503050406030204" pitchFamily="18" charset="0"/>
                            </a:rPr>
                          </m:ctrlPr>
                        </m:sSupPr>
                        <m:e>
                          <m:d>
                            <m:dPr>
                              <m:begChr m:val="‖"/>
                              <m:endChr m:val="‖"/>
                              <m:ctrlPr>
                                <a:rPr kumimoji="1" lang="en-US" altLang="zh-TW" sz="2000" i="1">
                                  <a:latin typeface="Cambria Math" panose="02040503050406030204" pitchFamily="18" charset="0"/>
                                </a:rPr>
                              </m:ctrlPr>
                            </m:dPr>
                            <m:e>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𝑋</m:t>
                                  </m:r>
                                </m:e>
                                <m:sub>
                                  <m:r>
                                    <a:rPr kumimoji="1" lang="en-US" altLang="zh-TW" sz="2000" i="1">
                                      <a:latin typeface="Cambria Math" panose="02040503050406030204" pitchFamily="18" charset="0"/>
                                    </a:rPr>
                                    <m:t>1</m:t>
                                  </m:r>
                                </m:sub>
                              </m:sSub>
                              <m:r>
                                <a:rPr kumimoji="1" lang="en-US" altLang="zh-TW" sz="2000" i="1">
                                  <a:latin typeface="Cambria Math" panose="02040503050406030204" pitchFamily="18" charset="0"/>
                                </a:rPr>
                                <m:t>−</m:t>
                              </m:r>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𝐶</m:t>
                                  </m:r>
                                </m:e>
                                <m:sub>
                                  <m:r>
                                    <a:rPr kumimoji="1" lang="en-US" altLang="zh-TW" sz="2000" b="0" i="1" smtClean="0">
                                      <a:latin typeface="Cambria Math" panose="02040503050406030204" pitchFamily="18" charset="0"/>
                                    </a:rPr>
                                    <m:t>𝑖</m:t>
                                  </m:r>
                                </m:sub>
                              </m:sSub>
                            </m:e>
                          </m:d>
                        </m:e>
                        <m:sup>
                          <m:r>
                            <a:rPr kumimoji="1" lang="en-US" altLang="zh-TW" sz="2000" i="1">
                              <a:latin typeface="Cambria Math" panose="02040503050406030204" pitchFamily="18" charset="0"/>
                            </a:rPr>
                            <m:t>2</m:t>
                          </m:r>
                        </m:sup>
                      </m:sSup>
                      <m:r>
                        <a:rPr kumimoji="1" lang="en-US" altLang="zh-TW" sz="2000" i="1">
                          <a:latin typeface="Cambria Math" panose="02040503050406030204" pitchFamily="18" charset="0"/>
                        </a:rPr>
                        <m:t>+</m:t>
                      </m:r>
                      <m:sSup>
                        <m:sSupPr>
                          <m:ctrlPr>
                            <a:rPr kumimoji="1" lang="en-US" altLang="zh-TW" sz="2000" i="1">
                              <a:latin typeface="Cambria Math" panose="02040503050406030204" pitchFamily="18" charset="0"/>
                            </a:rPr>
                          </m:ctrlPr>
                        </m:sSupPr>
                        <m:e>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𝑢</m:t>
                              </m:r>
                            </m:e>
                            <m:sub>
                              <m:r>
                                <a:rPr kumimoji="1" lang="en-US" altLang="zh-TW" sz="2000" b="0" i="1" smtClean="0">
                                  <a:latin typeface="Cambria Math" panose="02040503050406030204" pitchFamily="18" charset="0"/>
                                </a:rPr>
                                <m:t>𝑖</m:t>
                              </m:r>
                              <m:r>
                                <a:rPr kumimoji="1" lang="en-US" altLang="zh-TW" sz="2000" i="1">
                                  <a:latin typeface="Cambria Math" panose="02040503050406030204" pitchFamily="18" charset="0"/>
                                </a:rPr>
                                <m:t>,2</m:t>
                              </m:r>
                            </m:sub>
                          </m:sSub>
                        </m:e>
                        <m:sup>
                          <m:r>
                            <a:rPr kumimoji="1" lang="en-US" altLang="zh-TW" sz="2000" i="1">
                              <a:latin typeface="Cambria Math" panose="02040503050406030204" pitchFamily="18" charset="0"/>
                            </a:rPr>
                            <m:t>𝑚</m:t>
                          </m:r>
                        </m:sup>
                      </m:sSup>
                      <m:r>
                        <a:rPr kumimoji="1" lang="en-US" altLang="zh-TW" sz="2000" i="1">
                          <a:latin typeface="Cambria Math" panose="02040503050406030204" pitchFamily="18" charset="0"/>
                        </a:rPr>
                        <m:t>∙</m:t>
                      </m:r>
                      <m:sSup>
                        <m:sSupPr>
                          <m:ctrlPr>
                            <a:rPr kumimoji="1" lang="en-US" altLang="zh-TW" sz="2000" i="1">
                              <a:latin typeface="Cambria Math" panose="02040503050406030204" pitchFamily="18" charset="0"/>
                            </a:rPr>
                          </m:ctrlPr>
                        </m:sSupPr>
                        <m:e>
                          <m:d>
                            <m:dPr>
                              <m:begChr m:val="‖"/>
                              <m:endChr m:val="‖"/>
                              <m:ctrlPr>
                                <a:rPr kumimoji="1" lang="en-US" altLang="zh-TW" sz="2000" i="1">
                                  <a:latin typeface="Cambria Math" panose="02040503050406030204" pitchFamily="18" charset="0"/>
                                </a:rPr>
                              </m:ctrlPr>
                            </m:dPr>
                            <m:e>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𝑋</m:t>
                                  </m:r>
                                </m:e>
                                <m:sub>
                                  <m:r>
                                    <a:rPr kumimoji="1" lang="en-US" altLang="zh-TW" sz="2000" i="1">
                                      <a:latin typeface="Cambria Math" panose="02040503050406030204" pitchFamily="18" charset="0"/>
                                    </a:rPr>
                                    <m:t>2</m:t>
                                  </m:r>
                                </m:sub>
                              </m:sSub>
                              <m:r>
                                <a:rPr kumimoji="1" lang="en-US" altLang="zh-TW" sz="2000" i="1">
                                  <a:latin typeface="Cambria Math" panose="02040503050406030204" pitchFamily="18" charset="0"/>
                                </a:rPr>
                                <m:t>−</m:t>
                              </m:r>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𝐶</m:t>
                                  </m:r>
                                </m:e>
                                <m:sub>
                                  <m:r>
                                    <a:rPr kumimoji="1" lang="en-US" altLang="zh-TW" sz="2000" b="0" i="1" smtClean="0">
                                      <a:latin typeface="Cambria Math" panose="02040503050406030204" pitchFamily="18" charset="0"/>
                                    </a:rPr>
                                    <m:t>𝑖</m:t>
                                  </m:r>
                                </m:sub>
                              </m:sSub>
                            </m:e>
                          </m:d>
                        </m:e>
                        <m:sup>
                          <m:r>
                            <a:rPr kumimoji="1" lang="en-US" altLang="zh-TW" sz="2000" i="1">
                              <a:latin typeface="Cambria Math" panose="02040503050406030204" pitchFamily="18" charset="0"/>
                            </a:rPr>
                            <m:t>2</m:t>
                          </m:r>
                        </m:sup>
                      </m:sSup>
                      <m:r>
                        <a:rPr kumimoji="1" lang="en-US" altLang="zh-TW" sz="2000" i="1">
                          <a:latin typeface="Cambria Math" panose="02040503050406030204" pitchFamily="18" charset="0"/>
                        </a:rPr>
                        <m:t>+…+</m:t>
                      </m:r>
                      <m:sSup>
                        <m:sSupPr>
                          <m:ctrlPr>
                            <a:rPr kumimoji="1" lang="en-US" altLang="zh-TW" sz="2000" i="1">
                              <a:latin typeface="Cambria Math" panose="02040503050406030204" pitchFamily="18" charset="0"/>
                            </a:rPr>
                          </m:ctrlPr>
                        </m:sSupPr>
                        <m:e>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𝑢</m:t>
                              </m:r>
                            </m:e>
                            <m:sub>
                              <m:r>
                                <a:rPr kumimoji="1" lang="en-US" altLang="zh-TW" sz="2000" b="0" i="1" smtClean="0">
                                  <a:latin typeface="Cambria Math" panose="02040503050406030204" pitchFamily="18" charset="0"/>
                                </a:rPr>
                                <m:t>𝑖</m:t>
                              </m:r>
                              <m:r>
                                <a:rPr kumimoji="1" lang="en-US" altLang="zh-TW" sz="2000" i="1">
                                  <a:latin typeface="Cambria Math" panose="02040503050406030204" pitchFamily="18" charset="0"/>
                                </a:rPr>
                                <m:t>,8</m:t>
                              </m:r>
                            </m:sub>
                          </m:sSub>
                        </m:e>
                        <m:sup>
                          <m:r>
                            <a:rPr kumimoji="1" lang="en-US" altLang="zh-TW" sz="2000" i="1">
                              <a:latin typeface="Cambria Math" panose="02040503050406030204" pitchFamily="18" charset="0"/>
                            </a:rPr>
                            <m:t>𝑚</m:t>
                          </m:r>
                        </m:sup>
                      </m:sSup>
                      <m:r>
                        <a:rPr kumimoji="1" lang="en-US" altLang="zh-TW" sz="2000" i="1">
                          <a:latin typeface="Cambria Math" panose="02040503050406030204" pitchFamily="18" charset="0"/>
                        </a:rPr>
                        <m:t>∙</m:t>
                      </m:r>
                      <m:sSup>
                        <m:sSupPr>
                          <m:ctrlPr>
                            <a:rPr kumimoji="1" lang="en-US" altLang="zh-TW" sz="2000" i="1">
                              <a:latin typeface="Cambria Math" panose="02040503050406030204" pitchFamily="18" charset="0"/>
                            </a:rPr>
                          </m:ctrlPr>
                        </m:sSupPr>
                        <m:e>
                          <m:d>
                            <m:dPr>
                              <m:begChr m:val="‖"/>
                              <m:endChr m:val="‖"/>
                              <m:ctrlPr>
                                <a:rPr kumimoji="1" lang="en-US" altLang="zh-TW" sz="2000" i="1">
                                  <a:latin typeface="Cambria Math" panose="02040503050406030204" pitchFamily="18" charset="0"/>
                                </a:rPr>
                              </m:ctrlPr>
                            </m:dPr>
                            <m:e>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𝑋</m:t>
                                  </m:r>
                                </m:e>
                                <m:sub>
                                  <m:r>
                                    <a:rPr kumimoji="1" lang="en-US" altLang="zh-TW" sz="2000" i="1">
                                      <a:latin typeface="Cambria Math" panose="02040503050406030204" pitchFamily="18" charset="0"/>
                                    </a:rPr>
                                    <m:t>8</m:t>
                                  </m:r>
                                </m:sub>
                              </m:sSub>
                              <m:r>
                                <a:rPr kumimoji="1" lang="en-US" altLang="zh-TW" sz="2000" i="1">
                                  <a:latin typeface="Cambria Math" panose="02040503050406030204" pitchFamily="18" charset="0"/>
                                </a:rPr>
                                <m:t>−</m:t>
                              </m:r>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𝐶</m:t>
                                  </m:r>
                                </m:e>
                                <m:sub>
                                  <m:r>
                                    <a:rPr kumimoji="1" lang="en-US" altLang="zh-TW" sz="2000" b="0" i="1" smtClean="0">
                                      <a:latin typeface="Cambria Math" panose="02040503050406030204" pitchFamily="18" charset="0"/>
                                    </a:rPr>
                                    <m:t>𝑖</m:t>
                                  </m:r>
                                </m:sub>
                              </m:sSub>
                            </m:e>
                          </m:d>
                        </m:e>
                        <m:sup>
                          <m:r>
                            <a:rPr kumimoji="1" lang="en-US" altLang="zh-TW" sz="2000" i="1">
                              <a:latin typeface="Cambria Math" panose="02040503050406030204" pitchFamily="18" charset="0"/>
                            </a:rPr>
                            <m:t>2</m:t>
                          </m:r>
                        </m:sup>
                      </m:sSup>
                      <m:r>
                        <a:rPr kumimoji="1" lang="en-US" altLang="zh-TW" sz="2000" i="1">
                          <a:latin typeface="Cambria Math" panose="02040503050406030204" pitchFamily="18" charset="0"/>
                        </a:rPr>
                        <m:t>=</m:t>
                      </m:r>
                      <m:nary>
                        <m:naryPr>
                          <m:chr m:val="∑"/>
                          <m:limLoc m:val="subSup"/>
                          <m:ctrlPr>
                            <a:rPr kumimoji="1" lang="en-US" altLang="zh-TW" sz="2000" i="1">
                              <a:latin typeface="Cambria Math" panose="02040503050406030204" pitchFamily="18" charset="0"/>
                            </a:rPr>
                          </m:ctrlPr>
                        </m:naryPr>
                        <m:sub>
                          <m:r>
                            <m:rPr>
                              <m:brk m:alnAt="25"/>
                            </m:rPr>
                            <a:rPr kumimoji="1" lang="en-US" altLang="zh-TW" sz="2000" i="1">
                              <a:latin typeface="Cambria Math" panose="02040503050406030204" pitchFamily="18" charset="0"/>
                            </a:rPr>
                            <m:t>𝑗</m:t>
                          </m:r>
                          <m:r>
                            <a:rPr kumimoji="1" lang="en-US" altLang="zh-TW" sz="2000" i="1">
                              <a:latin typeface="Cambria Math" panose="02040503050406030204" pitchFamily="18" charset="0"/>
                            </a:rPr>
                            <m:t>=1</m:t>
                          </m:r>
                        </m:sub>
                        <m:sup>
                          <m:r>
                            <a:rPr kumimoji="1" lang="en-US" altLang="zh-TW" sz="2000" i="1">
                              <a:latin typeface="Cambria Math" panose="02040503050406030204" pitchFamily="18" charset="0"/>
                            </a:rPr>
                            <m:t>𝑁</m:t>
                          </m:r>
                        </m:sup>
                        <m:e>
                          <m:sSup>
                            <m:sSupPr>
                              <m:ctrlPr>
                                <a:rPr kumimoji="1" lang="en-US" altLang="zh-TW" sz="2000" i="1">
                                  <a:latin typeface="Cambria Math" panose="02040503050406030204" pitchFamily="18" charset="0"/>
                                </a:rPr>
                              </m:ctrlPr>
                            </m:sSupPr>
                            <m:e>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𝑢</m:t>
                                  </m:r>
                                </m:e>
                                <m:sub>
                                  <m:r>
                                    <a:rPr kumimoji="1" lang="en-US" altLang="zh-TW" sz="2000" i="1">
                                      <a:latin typeface="Cambria Math" panose="02040503050406030204" pitchFamily="18" charset="0"/>
                                    </a:rPr>
                                    <m:t>1,</m:t>
                                  </m:r>
                                  <m:r>
                                    <a:rPr kumimoji="1" lang="en-US" altLang="zh-TW" sz="2000" i="1">
                                      <a:latin typeface="Cambria Math" panose="02040503050406030204" pitchFamily="18" charset="0"/>
                                    </a:rPr>
                                    <m:t>𝑗</m:t>
                                  </m:r>
                                </m:sub>
                              </m:sSub>
                            </m:e>
                            <m:sup>
                              <m:r>
                                <a:rPr kumimoji="1" lang="en-US" altLang="zh-TW" sz="2000" i="1">
                                  <a:latin typeface="Cambria Math" panose="02040503050406030204" pitchFamily="18" charset="0"/>
                                </a:rPr>
                                <m:t>𝑚</m:t>
                              </m:r>
                            </m:sup>
                          </m:sSup>
                          <m:r>
                            <a:rPr kumimoji="1" lang="en-US" altLang="zh-TW" sz="2000" i="1">
                              <a:latin typeface="Cambria Math" panose="02040503050406030204" pitchFamily="18" charset="0"/>
                            </a:rPr>
                            <m:t>∙</m:t>
                          </m:r>
                          <m:sSup>
                            <m:sSupPr>
                              <m:ctrlPr>
                                <a:rPr kumimoji="1" lang="en-US" altLang="zh-TW" sz="2000" i="1">
                                  <a:latin typeface="Cambria Math" panose="02040503050406030204" pitchFamily="18" charset="0"/>
                                </a:rPr>
                              </m:ctrlPr>
                            </m:sSupPr>
                            <m:e>
                              <m:d>
                                <m:dPr>
                                  <m:begChr m:val="‖"/>
                                  <m:endChr m:val="‖"/>
                                  <m:ctrlPr>
                                    <a:rPr kumimoji="1" lang="en-US" altLang="zh-TW" sz="2000" i="1">
                                      <a:latin typeface="Cambria Math" panose="02040503050406030204" pitchFamily="18" charset="0"/>
                                    </a:rPr>
                                  </m:ctrlPr>
                                </m:dPr>
                                <m:e>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𝑋</m:t>
                                      </m:r>
                                    </m:e>
                                    <m:sub>
                                      <m:r>
                                        <a:rPr kumimoji="1" lang="en-US" altLang="zh-TW" sz="2000" i="1">
                                          <a:latin typeface="Cambria Math" panose="02040503050406030204" pitchFamily="18" charset="0"/>
                                        </a:rPr>
                                        <m:t>𝑗</m:t>
                                      </m:r>
                                    </m:sub>
                                  </m:sSub>
                                  <m:r>
                                    <a:rPr kumimoji="1" lang="en-US" altLang="zh-TW" sz="2000" i="1">
                                      <a:latin typeface="Cambria Math" panose="02040503050406030204" pitchFamily="18" charset="0"/>
                                    </a:rPr>
                                    <m:t>−</m:t>
                                  </m:r>
                                  <m:sSub>
                                    <m:sSubPr>
                                      <m:ctrlPr>
                                        <a:rPr kumimoji="1" lang="en-US" altLang="zh-TW" sz="2000" i="1">
                                          <a:latin typeface="Cambria Math" panose="02040503050406030204" pitchFamily="18" charset="0"/>
                                        </a:rPr>
                                      </m:ctrlPr>
                                    </m:sSubPr>
                                    <m:e>
                                      <m:r>
                                        <a:rPr kumimoji="1" lang="en-US" altLang="zh-TW" sz="2000" i="1">
                                          <a:latin typeface="Cambria Math" panose="02040503050406030204" pitchFamily="18" charset="0"/>
                                        </a:rPr>
                                        <m:t>𝐶</m:t>
                                      </m:r>
                                    </m:e>
                                    <m:sub>
                                      <m:r>
                                        <a:rPr kumimoji="1" lang="en-US" altLang="zh-TW" sz="2000" b="0" i="1" smtClean="0">
                                          <a:latin typeface="Cambria Math" panose="02040503050406030204" pitchFamily="18" charset="0"/>
                                        </a:rPr>
                                        <m:t>𝑖</m:t>
                                      </m:r>
                                    </m:sub>
                                  </m:sSub>
                                </m:e>
                              </m:d>
                            </m:e>
                            <m:sup>
                              <m:r>
                                <a:rPr kumimoji="1" lang="en-US" altLang="zh-TW" sz="2000" i="1">
                                  <a:latin typeface="Cambria Math" panose="02040503050406030204" pitchFamily="18" charset="0"/>
                                </a:rPr>
                                <m:t>2</m:t>
                              </m:r>
                            </m:sup>
                          </m:sSup>
                        </m:e>
                      </m:nary>
                    </m:oMath>
                  </m:oMathPara>
                </a14:m>
                <a:endParaRPr kumimoji="1" lang="en-US" altLang="zh-TW" sz="2000" i="1" dirty="0">
                  <a:latin typeface="Cambria Math" panose="02040503050406030204" pitchFamily="18" charset="0"/>
                </a:endParaRPr>
              </a:p>
            </p:txBody>
          </p:sp>
        </mc:Choice>
        <mc:Fallback xmlns="">
          <p:sp>
            <p:nvSpPr>
              <p:cNvPr id="14" name="文字方塊 13">
                <a:extLst>
                  <a:ext uri="{FF2B5EF4-FFF2-40B4-BE49-F238E27FC236}">
                    <a16:creationId xmlns:a16="http://schemas.microsoft.com/office/drawing/2014/main" id="{B45D91D2-7A0F-344E-962D-0ED345B49896}"/>
                  </a:ext>
                </a:extLst>
              </p:cNvPr>
              <p:cNvSpPr txBox="1">
                <a:spLocks noRot="1" noChangeAspect="1" noMove="1" noResize="1" noEditPoints="1" noAdjustHandles="1" noChangeArrowheads="1" noChangeShapeType="1" noTextEdit="1"/>
              </p:cNvSpPr>
              <p:nvPr/>
            </p:nvSpPr>
            <p:spPr>
              <a:xfrm>
                <a:off x="671331" y="2077245"/>
                <a:ext cx="10971017" cy="757130"/>
              </a:xfrm>
              <a:prstGeom prst="rect">
                <a:avLst/>
              </a:prstGeom>
              <a:blipFill>
                <a:blip r:embed="rId4"/>
                <a:stretch>
                  <a:fillRect t="-139344" b="-200000"/>
                </a:stretch>
              </a:blipFill>
            </p:spPr>
            <p:txBody>
              <a:bodyPr/>
              <a:lstStyle/>
              <a:p>
                <a:r>
                  <a:rPr lang="zh-TW" altLang="en-US">
                    <a:noFill/>
                  </a:rPr>
                  <a:t> </a:t>
                </a:r>
              </a:p>
            </p:txBody>
          </p:sp>
        </mc:Fallback>
      </mc:AlternateContent>
      <p:cxnSp>
        <p:nvCxnSpPr>
          <p:cNvPr id="23" name="直線箭頭接點 22">
            <a:extLst>
              <a:ext uri="{FF2B5EF4-FFF2-40B4-BE49-F238E27FC236}">
                <a16:creationId xmlns:a16="http://schemas.microsoft.com/office/drawing/2014/main" id="{91D3F8BE-38D3-B54C-946F-4DD603B6513F}"/>
              </a:ext>
            </a:extLst>
          </p:cNvPr>
          <p:cNvCxnSpPr>
            <a:cxnSpLocks/>
            <a:stCxn id="11" idx="2"/>
          </p:cNvCxnSpPr>
          <p:nvPr/>
        </p:nvCxnSpPr>
        <p:spPr>
          <a:xfrm flipH="1">
            <a:off x="9954228" y="1858459"/>
            <a:ext cx="98612" cy="373431"/>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F739B740-4471-CC46-BE30-43B986241574}"/>
                  </a:ext>
                </a:extLst>
              </p:cNvPr>
              <p:cNvSpPr txBox="1"/>
              <p:nvPr/>
            </p:nvSpPr>
            <p:spPr>
              <a:xfrm>
                <a:off x="835028" y="3053161"/>
                <a:ext cx="6480172" cy="825803"/>
              </a:xfrm>
              <a:prstGeom prst="rect">
                <a:avLst/>
              </a:prstGeom>
              <a:noFill/>
            </p:spPr>
            <p:txBody>
              <a:bodyPr wrap="none" rtlCol="0">
                <a:spAutoFit/>
              </a:bodyPr>
              <a:lstStyle/>
              <a:p>
                <a:r>
                  <a:rPr kumimoji="1" lang="en-US" altLang="zh-TW" sz="2000" b="1" dirty="0"/>
                  <a:t>Objection function</a:t>
                </a:r>
                <a:r>
                  <a:rPr kumimoji="1" lang="zh-TW" altLang="en-US" sz="2000" b="1" dirty="0"/>
                  <a:t>：</a:t>
                </a:r>
                <a14:m>
                  <m:oMath xmlns:m="http://schemas.openxmlformats.org/officeDocument/2006/math">
                    <m:r>
                      <a:rPr kumimoji="1" lang="en-US" altLang="zh-TW" sz="2000" i="1">
                        <a:solidFill>
                          <a:sysClr val="windowText" lastClr="000000"/>
                        </a:solidFill>
                        <a:latin typeface="Cambria Math" panose="02040503050406030204" pitchFamily="18" charset="0"/>
                      </a:rPr>
                      <m:t>𝐽</m:t>
                    </m:r>
                    <m:r>
                      <a:rPr kumimoji="1" lang="en-US" altLang="zh-TW" sz="2000" i="1">
                        <a:solidFill>
                          <a:sysClr val="windowText" lastClr="000000"/>
                        </a:solidFill>
                        <a:latin typeface="Cambria Math" panose="02040503050406030204" pitchFamily="18" charset="0"/>
                      </a:rPr>
                      <m:t>(</m:t>
                    </m:r>
                    <m:r>
                      <a:rPr kumimoji="1" lang="en-US" altLang="zh-TW" sz="2000" i="1">
                        <a:solidFill>
                          <a:sysClr val="windowText" lastClr="000000"/>
                        </a:solidFill>
                        <a:latin typeface="Cambria Math" panose="02040503050406030204" pitchFamily="18" charset="0"/>
                      </a:rPr>
                      <m:t>𝑘</m:t>
                    </m:r>
                    <m:r>
                      <a:rPr kumimoji="1" lang="en-US" altLang="zh-TW" sz="2000" i="1">
                        <a:solidFill>
                          <a:sysClr val="windowText" lastClr="000000"/>
                        </a:solidFill>
                        <a:latin typeface="Cambria Math" panose="02040503050406030204" pitchFamily="18" charset="0"/>
                      </a:rPr>
                      <m:t>)=</m:t>
                    </m:r>
                    <m:nary>
                      <m:naryPr>
                        <m:chr m:val="∑"/>
                        <m:ctrlPr>
                          <a:rPr kumimoji="1" lang="en-US" altLang="zh-TW" sz="2000" i="1">
                            <a:solidFill>
                              <a:sysClr val="windowText" lastClr="000000"/>
                            </a:solidFill>
                            <a:latin typeface="Cambria Math" panose="02040503050406030204" pitchFamily="18" charset="0"/>
                          </a:rPr>
                        </m:ctrlPr>
                      </m:naryPr>
                      <m:sub>
                        <m:r>
                          <m:rPr>
                            <m:brk m:alnAt="23"/>
                          </m:rPr>
                          <a:rPr kumimoji="1" lang="en-US" altLang="zh-TW" sz="2000" i="1">
                            <a:solidFill>
                              <a:sysClr val="windowText" lastClr="000000"/>
                            </a:solidFill>
                            <a:latin typeface="Cambria Math" panose="02040503050406030204" pitchFamily="18" charset="0"/>
                          </a:rPr>
                          <m:t>𝑖</m:t>
                        </m:r>
                        <m:r>
                          <a:rPr kumimoji="1" lang="en-US" altLang="zh-TW" sz="2000" i="1">
                            <a:solidFill>
                              <a:sysClr val="windowText" lastClr="000000"/>
                            </a:solidFill>
                            <a:latin typeface="Cambria Math" panose="02040503050406030204" pitchFamily="18" charset="0"/>
                          </a:rPr>
                          <m:t>=1</m:t>
                        </m:r>
                      </m:sub>
                      <m:sup>
                        <m:r>
                          <a:rPr kumimoji="1" lang="en-US" altLang="zh-TW" sz="2000" i="1">
                            <a:solidFill>
                              <a:sysClr val="windowText" lastClr="000000"/>
                            </a:solidFill>
                            <a:latin typeface="Cambria Math" panose="02040503050406030204" pitchFamily="18" charset="0"/>
                          </a:rPr>
                          <m:t>𝐾</m:t>
                        </m:r>
                      </m:sup>
                      <m:e>
                        <m:nary>
                          <m:naryPr>
                            <m:chr m:val="∑"/>
                            <m:ctrlPr>
                              <a:rPr kumimoji="1" lang="en-US" altLang="zh-TW" sz="2000" i="1">
                                <a:solidFill>
                                  <a:sysClr val="windowText" lastClr="000000"/>
                                </a:solidFill>
                                <a:latin typeface="Cambria Math" panose="02040503050406030204" pitchFamily="18" charset="0"/>
                              </a:rPr>
                            </m:ctrlPr>
                          </m:naryPr>
                          <m:sub>
                            <m:r>
                              <m:rPr>
                                <m:brk m:alnAt="23"/>
                              </m:rPr>
                              <a:rPr kumimoji="1" lang="en-US" altLang="zh-TW" sz="2000" i="1">
                                <a:solidFill>
                                  <a:sysClr val="windowText" lastClr="000000"/>
                                </a:solidFill>
                                <a:latin typeface="Cambria Math" panose="02040503050406030204" pitchFamily="18" charset="0"/>
                              </a:rPr>
                              <m:t>𝑗</m:t>
                            </m:r>
                            <m:r>
                              <a:rPr kumimoji="1" lang="en-US" altLang="zh-TW" sz="2000" i="1">
                                <a:solidFill>
                                  <a:sysClr val="windowText" lastClr="000000"/>
                                </a:solidFill>
                                <a:latin typeface="Cambria Math" panose="02040503050406030204" pitchFamily="18" charset="0"/>
                              </a:rPr>
                              <m:t>=1</m:t>
                            </m:r>
                          </m:sub>
                          <m:sup>
                            <m:r>
                              <a:rPr kumimoji="1" lang="en-US" altLang="zh-TW" sz="2000" i="1">
                                <a:solidFill>
                                  <a:sysClr val="windowText" lastClr="000000"/>
                                </a:solidFill>
                                <a:latin typeface="Cambria Math" panose="02040503050406030204" pitchFamily="18" charset="0"/>
                              </a:rPr>
                              <m:t>𝑁</m:t>
                            </m:r>
                          </m:sup>
                          <m:e>
                            <m:sSup>
                              <m:sSupPr>
                                <m:ctrlPr>
                                  <a:rPr kumimoji="1" lang="en-US" altLang="zh-TW" sz="2000" i="1">
                                    <a:solidFill>
                                      <a:sysClr val="windowText" lastClr="000000"/>
                                    </a:solidFill>
                                    <a:latin typeface="Cambria Math" panose="02040503050406030204" pitchFamily="18" charset="0"/>
                                  </a:rPr>
                                </m:ctrlPr>
                              </m:sSupPr>
                              <m:e>
                                <m:sSub>
                                  <m:sSubPr>
                                    <m:ctrlPr>
                                      <a:rPr kumimoji="1" lang="en-US" altLang="zh-TW" sz="2000" i="1">
                                        <a:solidFill>
                                          <a:sysClr val="windowText" lastClr="000000"/>
                                        </a:solidFill>
                                        <a:latin typeface="Cambria Math" panose="02040503050406030204" pitchFamily="18" charset="0"/>
                                      </a:rPr>
                                    </m:ctrlPr>
                                  </m:sSubPr>
                                  <m:e>
                                    <m:r>
                                      <a:rPr kumimoji="1" lang="en-US" altLang="zh-TW" sz="2000" i="1">
                                        <a:solidFill>
                                          <a:sysClr val="windowText" lastClr="000000"/>
                                        </a:solidFill>
                                        <a:latin typeface="Cambria Math" panose="02040503050406030204" pitchFamily="18" charset="0"/>
                                      </a:rPr>
                                      <m:t>𝑢</m:t>
                                    </m:r>
                                  </m:e>
                                  <m:sub>
                                    <m:r>
                                      <a:rPr kumimoji="1" lang="en-US" altLang="zh-TW" sz="2000" i="1">
                                        <a:solidFill>
                                          <a:sysClr val="windowText" lastClr="000000"/>
                                        </a:solidFill>
                                        <a:latin typeface="Cambria Math" panose="02040503050406030204" pitchFamily="18" charset="0"/>
                                      </a:rPr>
                                      <m:t>𝑖𝑗</m:t>
                                    </m:r>
                                  </m:sub>
                                </m:sSub>
                              </m:e>
                              <m:sup>
                                <m:r>
                                  <a:rPr kumimoji="1" lang="en-US" altLang="zh-TW" sz="2000" i="1">
                                    <a:solidFill>
                                      <a:sysClr val="windowText" lastClr="000000"/>
                                    </a:solidFill>
                                    <a:latin typeface="Cambria Math" panose="02040503050406030204" pitchFamily="18" charset="0"/>
                                  </a:rPr>
                                  <m:t>𝑚</m:t>
                                </m:r>
                              </m:sup>
                            </m:sSup>
                          </m:e>
                        </m:nary>
                        <m:r>
                          <a:rPr kumimoji="1" lang="zh-TW" altLang="en-US" sz="2000" i="1">
                            <a:solidFill>
                              <a:sysClr val="windowText" lastClr="000000"/>
                            </a:solidFill>
                            <a:latin typeface="Cambria Math" panose="02040503050406030204" pitchFamily="18" charset="0"/>
                          </a:rPr>
                          <m:t>．</m:t>
                        </m:r>
                        <m:sSup>
                          <m:sSupPr>
                            <m:ctrlPr>
                              <a:rPr kumimoji="1" lang="en-US" altLang="zh-TW" sz="2000" i="1">
                                <a:solidFill>
                                  <a:sysClr val="windowText" lastClr="000000"/>
                                </a:solidFill>
                                <a:latin typeface="Cambria Math" panose="02040503050406030204" pitchFamily="18" charset="0"/>
                              </a:rPr>
                            </m:ctrlPr>
                          </m:sSupPr>
                          <m:e>
                            <m:d>
                              <m:dPr>
                                <m:begChr m:val="‖"/>
                                <m:endChr m:val="‖"/>
                                <m:ctrlPr>
                                  <a:rPr kumimoji="1" lang="en-US" altLang="zh-TW" sz="2000" i="1">
                                    <a:solidFill>
                                      <a:sysClr val="windowText" lastClr="000000"/>
                                    </a:solidFill>
                                    <a:latin typeface="Cambria Math" panose="02040503050406030204" pitchFamily="18" charset="0"/>
                                  </a:rPr>
                                </m:ctrlPr>
                              </m:dPr>
                              <m:e>
                                <m:sSub>
                                  <m:sSubPr>
                                    <m:ctrlPr>
                                      <a:rPr kumimoji="1" lang="en-US" altLang="zh-TW" sz="2000" i="1">
                                        <a:solidFill>
                                          <a:sysClr val="windowText" lastClr="000000"/>
                                        </a:solidFill>
                                        <a:latin typeface="Cambria Math" panose="02040503050406030204" pitchFamily="18" charset="0"/>
                                      </a:rPr>
                                    </m:ctrlPr>
                                  </m:sSubPr>
                                  <m:e>
                                    <m:r>
                                      <a:rPr kumimoji="1" lang="en-US" altLang="zh-TW" sz="2000" i="1">
                                        <a:solidFill>
                                          <a:sysClr val="windowText" lastClr="000000"/>
                                        </a:solidFill>
                                        <a:latin typeface="Cambria Math" panose="02040503050406030204" pitchFamily="18" charset="0"/>
                                      </a:rPr>
                                      <m:t>𝑋</m:t>
                                    </m:r>
                                  </m:e>
                                  <m:sub>
                                    <m:r>
                                      <a:rPr kumimoji="1" lang="en-US" altLang="zh-TW" sz="2000" i="1">
                                        <a:solidFill>
                                          <a:sysClr val="windowText" lastClr="000000"/>
                                        </a:solidFill>
                                        <a:latin typeface="Cambria Math" panose="02040503050406030204" pitchFamily="18" charset="0"/>
                                      </a:rPr>
                                      <m:t>𝑗</m:t>
                                    </m:r>
                                  </m:sub>
                                </m:sSub>
                                <m:r>
                                  <a:rPr kumimoji="1" lang="en-US" altLang="zh-TW" sz="2000" i="1">
                                    <a:solidFill>
                                      <a:sysClr val="windowText" lastClr="000000"/>
                                    </a:solidFill>
                                    <a:latin typeface="Cambria Math" panose="02040503050406030204" pitchFamily="18" charset="0"/>
                                  </a:rPr>
                                  <m:t>−</m:t>
                                </m:r>
                                <m:sSub>
                                  <m:sSubPr>
                                    <m:ctrlPr>
                                      <a:rPr kumimoji="1" lang="en-US" altLang="zh-TW" sz="2000" i="1">
                                        <a:solidFill>
                                          <a:sysClr val="windowText" lastClr="000000"/>
                                        </a:solidFill>
                                        <a:latin typeface="Cambria Math" panose="02040503050406030204" pitchFamily="18" charset="0"/>
                                      </a:rPr>
                                    </m:ctrlPr>
                                  </m:sSubPr>
                                  <m:e>
                                    <m:r>
                                      <a:rPr kumimoji="1" lang="en-US" altLang="zh-TW" sz="2000" i="1">
                                        <a:solidFill>
                                          <a:sysClr val="windowText" lastClr="000000"/>
                                        </a:solidFill>
                                        <a:latin typeface="Cambria Math" panose="02040503050406030204" pitchFamily="18" charset="0"/>
                                      </a:rPr>
                                      <m:t>𝐶</m:t>
                                    </m:r>
                                  </m:e>
                                  <m:sub>
                                    <m:r>
                                      <a:rPr kumimoji="1" lang="en-US" altLang="zh-TW" sz="2000" i="1">
                                        <a:solidFill>
                                          <a:sysClr val="windowText" lastClr="000000"/>
                                        </a:solidFill>
                                        <a:latin typeface="Cambria Math" panose="02040503050406030204" pitchFamily="18" charset="0"/>
                                      </a:rPr>
                                      <m:t>𝑖</m:t>
                                    </m:r>
                                  </m:sub>
                                </m:sSub>
                              </m:e>
                            </m:d>
                          </m:e>
                          <m:sup>
                            <m:r>
                              <a:rPr kumimoji="1" lang="en-US" altLang="zh-TW" sz="2000" i="1">
                                <a:solidFill>
                                  <a:sysClr val="windowText" lastClr="000000"/>
                                </a:solidFill>
                                <a:latin typeface="Cambria Math" panose="02040503050406030204" pitchFamily="18" charset="0"/>
                              </a:rPr>
                              <m:t>2</m:t>
                            </m:r>
                          </m:sup>
                        </m:sSup>
                      </m:e>
                    </m:nary>
                  </m:oMath>
                </a14:m>
                <a:endParaRPr kumimoji="1" lang="zh-TW" altLang="en-US" sz="2000" dirty="0"/>
              </a:p>
              <a:p>
                <a:endParaRPr kumimoji="1" lang="zh-TW" altLang="en-US" sz="2000" b="1" dirty="0"/>
              </a:p>
            </p:txBody>
          </p:sp>
        </mc:Choice>
        <mc:Fallback xmlns="">
          <p:sp>
            <p:nvSpPr>
              <p:cNvPr id="25" name="文字方塊 24">
                <a:extLst>
                  <a:ext uri="{FF2B5EF4-FFF2-40B4-BE49-F238E27FC236}">
                    <a16:creationId xmlns:a16="http://schemas.microsoft.com/office/drawing/2014/main" id="{F739B740-4471-CC46-BE30-43B986241574}"/>
                  </a:ext>
                </a:extLst>
              </p:cNvPr>
              <p:cNvSpPr txBox="1">
                <a:spLocks noRot="1" noChangeAspect="1" noMove="1" noResize="1" noEditPoints="1" noAdjustHandles="1" noChangeArrowheads="1" noChangeShapeType="1" noTextEdit="1"/>
              </p:cNvSpPr>
              <p:nvPr/>
            </p:nvSpPr>
            <p:spPr>
              <a:xfrm>
                <a:off x="835028" y="3053161"/>
                <a:ext cx="6480172" cy="825803"/>
              </a:xfrm>
              <a:prstGeom prst="rect">
                <a:avLst/>
              </a:prstGeom>
              <a:blipFill>
                <a:blip r:embed="rId5"/>
                <a:stretch>
                  <a:fillRect l="-978" t="-48485" b="-4545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2F4E66-D5CC-9949-BCAB-6076D8A07512}"/>
                  </a:ext>
                </a:extLst>
              </p:cNvPr>
              <p:cNvSpPr txBox="1"/>
              <p:nvPr/>
            </p:nvSpPr>
            <p:spPr>
              <a:xfrm>
                <a:off x="865062" y="3881528"/>
                <a:ext cx="9818906" cy="518027"/>
              </a:xfrm>
              <a:prstGeom prst="rect">
                <a:avLst/>
              </a:prstGeom>
              <a:noFill/>
            </p:spPr>
            <p:txBody>
              <a:bodyPr wrap="none" rtlCol="0">
                <a:spAutoFit/>
              </a:bodyPr>
              <a:lstStyle/>
              <a:p>
                <a:r>
                  <a:rPr lang="en" altLang="zh-TW" sz="2000" b="1" dirty="0"/>
                  <a:t>Lagrange equation</a:t>
                </a:r>
                <a:r>
                  <a:rPr lang="zh-TW" altLang="en-US" sz="2000" b="1" dirty="0"/>
                  <a:t>：</a:t>
                </a:r>
                <a:r>
                  <a:rPr kumimoji="1" lang="en-US" altLang="zh-TW" sz="2000" dirty="0">
                    <a:solidFill>
                      <a:sysClr val="windowText" lastClr="000000"/>
                    </a:solidFill>
                  </a:rPr>
                  <a:t> </a:t>
                </a:r>
                <a14:m>
                  <m:oMath xmlns:m="http://schemas.openxmlformats.org/officeDocument/2006/math">
                    <m:r>
                      <a:rPr kumimoji="1" lang="en-US" altLang="zh-TW" sz="2000" i="1">
                        <a:solidFill>
                          <a:sysClr val="windowText" lastClr="000000"/>
                        </a:solidFill>
                        <a:latin typeface="Cambria Math" panose="02040503050406030204" pitchFamily="18" charset="0"/>
                      </a:rPr>
                      <m:t>𝐽</m:t>
                    </m:r>
                    <m:d>
                      <m:dPr>
                        <m:ctrlPr>
                          <a:rPr kumimoji="1" lang="en-US" altLang="zh-TW" sz="2000" i="1">
                            <a:solidFill>
                              <a:sysClr val="windowText" lastClr="000000"/>
                            </a:solidFill>
                            <a:latin typeface="Cambria Math" panose="02040503050406030204" pitchFamily="18" charset="0"/>
                          </a:rPr>
                        </m:ctrlPr>
                      </m:dPr>
                      <m:e>
                        <m:sSub>
                          <m:sSubPr>
                            <m:ctrlPr>
                              <a:rPr kumimoji="1" lang="en-US" altLang="zh-TW" sz="2000" i="1" smtClean="0">
                                <a:solidFill>
                                  <a:sysClr val="windowText" lastClr="000000"/>
                                </a:solidFill>
                                <a:latin typeface="Cambria Math" panose="02040503050406030204" pitchFamily="18" charset="0"/>
                              </a:rPr>
                            </m:ctrlPr>
                          </m:sSubPr>
                          <m:e>
                            <m:r>
                              <a:rPr kumimoji="1" lang="en-US" altLang="zh-TW" sz="2000" b="0" i="1" smtClean="0">
                                <a:solidFill>
                                  <a:sysClr val="windowText" lastClr="000000"/>
                                </a:solidFill>
                                <a:latin typeface="Cambria Math" panose="02040503050406030204" pitchFamily="18" charset="0"/>
                              </a:rPr>
                              <m:t>𝑢</m:t>
                            </m:r>
                          </m:e>
                          <m:sub>
                            <m:r>
                              <a:rPr kumimoji="1" lang="en-US" altLang="zh-TW" sz="2000" b="0" i="1" smtClean="0">
                                <a:solidFill>
                                  <a:sysClr val="windowText" lastClr="000000"/>
                                </a:solidFill>
                                <a:latin typeface="Cambria Math" panose="02040503050406030204" pitchFamily="18" charset="0"/>
                              </a:rPr>
                              <m:t>𝑖𝑗</m:t>
                            </m:r>
                          </m:sub>
                        </m:sSub>
                        <m:r>
                          <a:rPr kumimoji="1" lang="en-US" altLang="zh-TW" sz="2000" b="0" i="1" smtClean="0">
                            <a:solidFill>
                              <a:sysClr val="windowText" lastClr="000000"/>
                            </a:solidFill>
                            <a:latin typeface="Cambria Math" panose="02040503050406030204" pitchFamily="18" charset="0"/>
                          </a:rPr>
                          <m:t>,</m:t>
                        </m:r>
                        <m:sSub>
                          <m:sSubPr>
                            <m:ctrlPr>
                              <a:rPr kumimoji="1" lang="en-US" altLang="zh-TW" sz="2000" b="0" i="1" smtClean="0">
                                <a:solidFill>
                                  <a:sysClr val="windowText" lastClr="000000"/>
                                </a:solidFill>
                                <a:latin typeface="Cambria Math" panose="02040503050406030204" pitchFamily="18" charset="0"/>
                              </a:rPr>
                            </m:ctrlPr>
                          </m:sSubPr>
                          <m:e>
                            <m:r>
                              <a:rPr kumimoji="1" lang="en-US" altLang="zh-TW" sz="2000" b="0" i="1" smtClean="0">
                                <a:solidFill>
                                  <a:sysClr val="windowText" lastClr="000000"/>
                                </a:solidFill>
                                <a:latin typeface="Cambria Math" panose="02040503050406030204" pitchFamily="18" charset="0"/>
                              </a:rPr>
                              <m:t>𝐶</m:t>
                            </m:r>
                          </m:e>
                          <m:sub>
                            <m:r>
                              <a:rPr kumimoji="1" lang="en-US" altLang="zh-TW" sz="2000" b="0" i="1" smtClean="0">
                                <a:solidFill>
                                  <a:sysClr val="windowText" lastClr="000000"/>
                                </a:solidFill>
                                <a:latin typeface="Cambria Math" panose="02040503050406030204" pitchFamily="18" charset="0"/>
                              </a:rPr>
                              <m:t>𝑖</m:t>
                            </m:r>
                          </m:sub>
                        </m:sSub>
                        <m:r>
                          <a:rPr kumimoji="1" lang="en-US" altLang="zh-TW" sz="2000" b="0" i="1" smtClean="0">
                            <a:solidFill>
                              <a:sysClr val="windowText" lastClr="000000"/>
                            </a:solidFill>
                            <a:latin typeface="Cambria Math" panose="02040503050406030204" pitchFamily="18" charset="0"/>
                          </a:rPr>
                          <m:t>,</m:t>
                        </m:r>
                        <m:sSub>
                          <m:sSubPr>
                            <m:ctrlPr>
                              <a:rPr kumimoji="1" lang="en-US" altLang="zh-TW" sz="2000" b="0" i="1" smtClean="0">
                                <a:solidFill>
                                  <a:sysClr val="windowText" lastClr="000000"/>
                                </a:solidFill>
                                <a:latin typeface="Cambria Math" panose="02040503050406030204" pitchFamily="18" charset="0"/>
                              </a:rPr>
                            </m:ctrlPr>
                          </m:sSubPr>
                          <m:e>
                            <m:r>
                              <a:rPr kumimoji="1" lang="en-US" altLang="zh-TW" sz="2000" b="0" i="1" smtClean="0">
                                <a:solidFill>
                                  <a:sysClr val="windowText" lastClr="000000"/>
                                </a:solidFill>
                                <a:latin typeface="Cambria Math" panose="02040503050406030204" pitchFamily="18" charset="0"/>
                                <a:ea typeface="Cambria Math" panose="02040503050406030204" pitchFamily="18" charset="0"/>
                              </a:rPr>
                              <m:t>𝜆</m:t>
                            </m:r>
                          </m:e>
                          <m:sub>
                            <m:r>
                              <a:rPr kumimoji="1" lang="en-US" altLang="zh-TW" sz="2000" b="0" i="1" smtClean="0">
                                <a:solidFill>
                                  <a:sysClr val="windowText" lastClr="000000"/>
                                </a:solidFill>
                                <a:latin typeface="Cambria Math" panose="02040503050406030204" pitchFamily="18" charset="0"/>
                              </a:rPr>
                              <m:t>𝑗</m:t>
                            </m:r>
                          </m:sub>
                        </m:sSub>
                      </m:e>
                    </m:d>
                    <m:r>
                      <a:rPr kumimoji="1" lang="en-US" altLang="zh-TW" sz="2000" i="1">
                        <a:solidFill>
                          <a:sysClr val="windowText" lastClr="000000"/>
                        </a:solidFill>
                        <a:latin typeface="Cambria Math" panose="02040503050406030204" pitchFamily="18" charset="0"/>
                      </a:rPr>
                      <m:t>=</m:t>
                    </m:r>
                    <m:nary>
                      <m:naryPr>
                        <m:chr m:val="∑"/>
                        <m:ctrlPr>
                          <a:rPr kumimoji="1" lang="en-US" altLang="zh-TW" sz="2000" i="1">
                            <a:solidFill>
                              <a:sysClr val="windowText" lastClr="000000"/>
                            </a:solidFill>
                            <a:latin typeface="Cambria Math" panose="02040503050406030204" pitchFamily="18" charset="0"/>
                          </a:rPr>
                        </m:ctrlPr>
                      </m:naryPr>
                      <m:sub>
                        <m:r>
                          <m:rPr>
                            <m:brk m:alnAt="23"/>
                          </m:rPr>
                          <a:rPr kumimoji="1" lang="en-US" altLang="zh-TW" sz="2000" i="1">
                            <a:solidFill>
                              <a:sysClr val="windowText" lastClr="000000"/>
                            </a:solidFill>
                            <a:latin typeface="Cambria Math" panose="02040503050406030204" pitchFamily="18" charset="0"/>
                          </a:rPr>
                          <m:t>𝑖</m:t>
                        </m:r>
                        <m:r>
                          <a:rPr kumimoji="1" lang="en-US" altLang="zh-TW" sz="2000" i="1">
                            <a:solidFill>
                              <a:sysClr val="windowText" lastClr="000000"/>
                            </a:solidFill>
                            <a:latin typeface="Cambria Math" panose="02040503050406030204" pitchFamily="18" charset="0"/>
                          </a:rPr>
                          <m:t>=1</m:t>
                        </m:r>
                      </m:sub>
                      <m:sup>
                        <m:r>
                          <a:rPr kumimoji="1" lang="en-US" altLang="zh-TW" sz="2000" i="1">
                            <a:solidFill>
                              <a:sysClr val="windowText" lastClr="000000"/>
                            </a:solidFill>
                            <a:latin typeface="Cambria Math" panose="02040503050406030204" pitchFamily="18" charset="0"/>
                          </a:rPr>
                          <m:t>𝐾</m:t>
                        </m:r>
                      </m:sup>
                      <m:e>
                        <m:nary>
                          <m:naryPr>
                            <m:chr m:val="∑"/>
                            <m:ctrlPr>
                              <a:rPr kumimoji="1" lang="en-US" altLang="zh-TW" sz="2000" i="1">
                                <a:solidFill>
                                  <a:sysClr val="windowText" lastClr="000000"/>
                                </a:solidFill>
                                <a:latin typeface="Cambria Math" panose="02040503050406030204" pitchFamily="18" charset="0"/>
                              </a:rPr>
                            </m:ctrlPr>
                          </m:naryPr>
                          <m:sub>
                            <m:r>
                              <m:rPr>
                                <m:brk m:alnAt="23"/>
                              </m:rPr>
                              <a:rPr kumimoji="1" lang="en-US" altLang="zh-TW" sz="2000" i="1">
                                <a:solidFill>
                                  <a:sysClr val="windowText" lastClr="000000"/>
                                </a:solidFill>
                                <a:latin typeface="Cambria Math" panose="02040503050406030204" pitchFamily="18" charset="0"/>
                              </a:rPr>
                              <m:t>𝑗</m:t>
                            </m:r>
                            <m:r>
                              <a:rPr kumimoji="1" lang="en-US" altLang="zh-TW" sz="2000" i="1">
                                <a:solidFill>
                                  <a:sysClr val="windowText" lastClr="000000"/>
                                </a:solidFill>
                                <a:latin typeface="Cambria Math" panose="02040503050406030204" pitchFamily="18" charset="0"/>
                              </a:rPr>
                              <m:t>=1</m:t>
                            </m:r>
                          </m:sub>
                          <m:sup>
                            <m:r>
                              <a:rPr kumimoji="1" lang="en-US" altLang="zh-TW" sz="2000" i="1">
                                <a:solidFill>
                                  <a:sysClr val="windowText" lastClr="000000"/>
                                </a:solidFill>
                                <a:latin typeface="Cambria Math" panose="02040503050406030204" pitchFamily="18" charset="0"/>
                              </a:rPr>
                              <m:t>𝑁</m:t>
                            </m:r>
                          </m:sup>
                          <m:e>
                            <m:sSup>
                              <m:sSupPr>
                                <m:ctrlPr>
                                  <a:rPr kumimoji="1" lang="en-US" altLang="zh-TW" sz="2000" i="1">
                                    <a:solidFill>
                                      <a:sysClr val="windowText" lastClr="000000"/>
                                    </a:solidFill>
                                    <a:latin typeface="Cambria Math" panose="02040503050406030204" pitchFamily="18" charset="0"/>
                                  </a:rPr>
                                </m:ctrlPr>
                              </m:sSupPr>
                              <m:e>
                                <m:sSub>
                                  <m:sSubPr>
                                    <m:ctrlPr>
                                      <a:rPr kumimoji="1" lang="en-US" altLang="zh-TW" sz="2000" i="1">
                                        <a:solidFill>
                                          <a:sysClr val="windowText" lastClr="000000"/>
                                        </a:solidFill>
                                        <a:latin typeface="Cambria Math" panose="02040503050406030204" pitchFamily="18" charset="0"/>
                                      </a:rPr>
                                    </m:ctrlPr>
                                  </m:sSubPr>
                                  <m:e>
                                    <m:r>
                                      <a:rPr kumimoji="1" lang="en-US" altLang="zh-TW" sz="2000" i="1">
                                        <a:solidFill>
                                          <a:sysClr val="windowText" lastClr="000000"/>
                                        </a:solidFill>
                                        <a:latin typeface="Cambria Math" panose="02040503050406030204" pitchFamily="18" charset="0"/>
                                      </a:rPr>
                                      <m:t>𝑢</m:t>
                                    </m:r>
                                  </m:e>
                                  <m:sub>
                                    <m:r>
                                      <a:rPr kumimoji="1" lang="en-US" altLang="zh-TW" sz="2000" i="1">
                                        <a:solidFill>
                                          <a:sysClr val="windowText" lastClr="000000"/>
                                        </a:solidFill>
                                        <a:latin typeface="Cambria Math" panose="02040503050406030204" pitchFamily="18" charset="0"/>
                                      </a:rPr>
                                      <m:t>𝑖𝑗</m:t>
                                    </m:r>
                                  </m:sub>
                                </m:sSub>
                              </m:e>
                              <m:sup>
                                <m:r>
                                  <a:rPr kumimoji="1" lang="en-US" altLang="zh-TW" sz="2000" i="1">
                                    <a:solidFill>
                                      <a:sysClr val="windowText" lastClr="000000"/>
                                    </a:solidFill>
                                    <a:latin typeface="Cambria Math" panose="02040503050406030204" pitchFamily="18" charset="0"/>
                                  </a:rPr>
                                  <m:t>𝑚</m:t>
                                </m:r>
                              </m:sup>
                            </m:sSup>
                          </m:e>
                        </m:nary>
                        <m:r>
                          <a:rPr kumimoji="1" lang="zh-TW" altLang="en-US" sz="2000" i="1">
                            <a:solidFill>
                              <a:sysClr val="windowText" lastClr="000000"/>
                            </a:solidFill>
                            <a:latin typeface="Cambria Math" panose="02040503050406030204" pitchFamily="18" charset="0"/>
                          </a:rPr>
                          <m:t>．</m:t>
                        </m:r>
                        <m:sSup>
                          <m:sSupPr>
                            <m:ctrlPr>
                              <a:rPr kumimoji="1" lang="en-US" altLang="zh-TW" sz="2000" i="1">
                                <a:solidFill>
                                  <a:sysClr val="windowText" lastClr="000000"/>
                                </a:solidFill>
                                <a:latin typeface="Cambria Math" panose="02040503050406030204" pitchFamily="18" charset="0"/>
                              </a:rPr>
                            </m:ctrlPr>
                          </m:sSupPr>
                          <m:e>
                            <m:d>
                              <m:dPr>
                                <m:begChr m:val="‖"/>
                                <m:endChr m:val="‖"/>
                                <m:ctrlPr>
                                  <a:rPr kumimoji="1" lang="en-US" altLang="zh-TW" sz="2000" i="1">
                                    <a:solidFill>
                                      <a:sysClr val="windowText" lastClr="000000"/>
                                    </a:solidFill>
                                    <a:latin typeface="Cambria Math" panose="02040503050406030204" pitchFamily="18" charset="0"/>
                                  </a:rPr>
                                </m:ctrlPr>
                              </m:dPr>
                              <m:e>
                                <m:sSub>
                                  <m:sSubPr>
                                    <m:ctrlPr>
                                      <a:rPr kumimoji="1" lang="en-US" altLang="zh-TW" sz="2000" i="1">
                                        <a:solidFill>
                                          <a:sysClr val="windowText" lastClr="000000"/>
                                        </a:solidFill>
                                        <a:latin typeface="Cambria Math" panose="02040503050406030204" pitchFamily="18" charset="0"/>
                                      </a:rPr>
                                    </m:ctrlPr>
                                  </m:sSubPr>
                                  <m:e>
                                    <m:r>
                                      <a:rPr kumimoji="1" lang="en-US" altLang="zh-TW" sz="2000" i="1">
                                        <a:solidFill>
                                          <a:sysClr val="windowText" lastClr="000000"/>
                                        </a:solidFill>
                                        <a:latin typeface="Cambria Math" panose="02040503050406030204" pitchFamily="18" charset="0"/>
                                      </a:rPr>
                                      <m:t>𝑋</m:t>
                                    </m:r>
                                  </m:e>
                                  <m:sub>
                                    <m:r>
                                      <a:rPr kumimoji="1" lang="en-US" altLang="zh-TW" sz="2000" i="1">
                                        <a:solidFill>
                                          <a:sysClr val="windowText" lastClr="000000"/>
                                        </a:solidFill>
                                        <a:latin typeface="Cambria Math" panose="02040503050406030204" pitchFamily="18" charset="0"/>
                                      </a:rPr>
                                      <m:t>𝑗</m:t>
                                    </m:r>
                                  </m:sub>
                                </m:sSub>
                                <m:r>
                                  <a:rPr kumimoji="1" lang="en-US" altLang="zh-TW" sz="2000" i="1">
                                    <a:solidFill>
                                      <a:sysClr val="windowText" lastClr="000000"/>
                                    </a:solidFill>
                                    <a:latin typeface="Cambria Math" panose="02040503050406030204" pitchFamily="18" charset="0"/>
                                  </a:rPr>
                                  <m:t>−</m:t>
                                </m:r>
                                <m:sSub>
                                  <m:sSubPr>
                                    <m:ctrlPr>
                                      <a:rPr kumimoji="1" lang="en-US" altLang="zh-TW" sz="2000" i="1">
                                        <a:solidFill>
                                          <a:sysClr val="windowText" lastClr="000000"/>
                                        </a:solidFill>
                                        <a:latin typeface="Cambria Math" panose="02040503050406030204" pitchFamily="18" charset="0"/>
                                      </a:rPr>
                                    </m:ctrlPr>
                                  </m:sSubPr>
                                  <m:e>
                                    <m:r>
                                      <a:rPr kumimoji="1" lang="en-US" altLang="zh-TW" sz="2000" i="1">
                                        <a:solidFill>
                                          <a:sysClr val="windowText" lastClr="000000"/>
                                        </a:solidFill>
                                        <a:latin typeface="Cambria Math" panose="02040503050406030204" pitchFamily="18" charset="0"/>
                                      </a:rPr>
                                      <m:t>𝐶</m:t>
                                    </m:r>
                                  </m:e>
                                  <m:sub>
                                    <m:r>
                                      <a:rPr kumimoji="1" lang="en-US" altLang="zh-TW" sz="2000" i="1">
                                        <a:solidFill>
                                          <a:sysClr val="windowText" lastClr="000000"/>
                                        </a:solidFill>
                                        <a:latin typeface="Cambria Math" panose="02040503050406030204" pitchFamily="18" charset="0"/>
                                      </a:rPr>
                                      <m:t>𝑖</m:t>
                                    </m:r>
                                  </m:sub>
                                </m:sSub>
                              </m:e>
                            </m:d>
                          </m:e>
                          <m:sup>
                            <m:r>
                              <a:rPr kumimoji="1" lang="en-US" altLang="zh-TW" sz="2000" i="1">
                                <a:solidFill>
                                  <a:sysClr val="windowText" lastClr="000000"/>
                                </a:solidFill>
                                <a:latin typeface="Cambria Math" panose="02040503050406030204" pitchFamily="18" charset="0"/>
                              </a:rPr>
                              <m:t>2</m:t>
                            </m:r>
                          </m:sup>
                        </m:sSup>
                      </m:e>
                    </m:nary>
                    <m:r>
                      <a:rPr kumimoji="1" lang="en-US" altLang="zh-TW" sz="2000" b="0" i="1" smtClean="0">
                        <a:solidFill>
                          <a:sysClr val="windowText" lastClr="000000"/>
                        </a:solidFill>
                        <a:latin typeface="Cambria Math" panose="02040503050406030204" pitchFamily="18" charset="0"/>
                      </a:rPr>
                      <m:t>−</m:t>
                    </m:r>
                    <m:nary>
                      <m:naryPr>
                        <m:chr m:val="∑"/>
                        <m:ctrlPr>
                          <a:rPr kumimoji="1" lang="en-US" altLang="zh-TW" sz="2000" i="1" smtClean="0">
                            <a:solidFill>
                              <a:sysClr val="windowText" lastClr="000000"/>
                            </a:solidFill>
                            <a:latin typeface="Cambria Math" panose="02040503050406030204" pitchFamily="18" charset="0"/>
                          </a:rPr>
                        </m:ctrlPr>
                      </m:naryPr>
                      <m:sub>
                        <m:r>
                          <a:rPr kumimoji="1" lang="en-US" altLang="zh-TW" sz="2000" b="0" i="1" smtClean="0">
                            <a:solidFill>
                              <a:sysClr val="windowText" lastClr="000000"/>
                            </a:solidFill>
                            <a:latin typeface="Cambria Math" panose="02040503050406030204" pitchFamily="18" charset="0"/>
                          </a:rPr>
                          <m:t>𝑗</m:t>
                        </m:r>
                        <m:r>
                          <a:rPr kumimoji="1" lang="en-US" altLang="zh-TW" sz="2000" i="1">
                            <a:solidFill>
                              <a:sysClr val="windowText" lastClr="000000"/>
                            </a:solidFill>
                            <a:latin typeface="Cambria Math" panose="02040503050406030204" pitchFamily="18" charset="0"/>
                          </a:rPr>
                          <m:t>=1</m:t>
                        </m:r>
                      </m:sub>
                      <m:sup>
                        <m:r>
                          <a:rPr kumimoji="1" lang="en-US" altLang="zh-TW" sz="2000" b="0" i="1" smtClean="0">
                            <a:solidFill>
                              <a:sysClr val="windowText" lastClr="000000"/>
                            </a:solidFill>
                            <a:latin typeface="Cambria Math" panose="02040503050406030204" pitchFamily="18" charset="0"/>
                          </a:rPr>
                          <m:t>𝑁</m:t>
                        </m:r>
                      </m:sup>
                      <m:e>
                        <m:sSub>
                          <m:sSubPr>
                            <m:ctrlPr>
                              <a:rPr kumimoji="1" lang="en-US" altLang="zh-TW" sz="2000" i="1">
                                <a:solidFill>
                                  <a:sysClr val="windowText" lastClr="000000"/>
                                </a:solidFill>
                                <a:latin typeface="Cambria Math" panose="02040503050406030204" pitchFamily="18" charset="0"/>
                              </a:rPr>
                            </m:ctrlPr>
                          </m:sSubPr>
                          <m:e>
                            <m:r>
                              <a:rPr kumimoji="1" lang="en-US" altLang="zh-TW" sz="2000" i="1">
                                <a:solidFill>
                                  <a:sysClr val="windowText" lastClr="000000"/>
                                </a:solidFill>
                                <a:latin typeface="Cambria Math" panose="02040503050406030204" pitchFamily="18" charset="0"/>
                                <a:ea typeface="Cambria Math" panose="02040503050406030204" pitchFamily="18" charset="0"/>
                              </a:rPr>
                              <m:t>𝜆</m:t>
                            </m:r>
                          </m:e>
                          <m:sub>
                            <m:r>
                              <a:rPr kumimoji="1" lang="en-US" altLang="zh-TW" sz="2000" i="1">
                                <a:solidFill>
                                  <a:sysClr val="windowText" lastClr="000000"/>
                                </a:solidFill>
                                <a:latin typeface="Cambria Math" panose="02040503050406030204" pitchFamily="18" charset="0"/>
                              </a:rPr>
                              <m:t>𝑗</m:t>
                            </m:r>
                          </m:sub>
                        </m:sSub>
                        <m:nary>
                          <m:naryPr>
                            <m:chr m:val="∑"/>
                            <m:ctrlPr>
                              <a:rPr kumimoji="1" lang="en-US" altLang="zh-TW" sz="2000" i="1" smtClean="0">
                                <a:solidFill>
                                  <a:sysClr val="windowText" lastClr="000000"/>
                                </a:solidFill>
                                <a:latin typeface="Cambria Math" panose="02040503050406030204" pitchFamily="18" charset="0"/>
                              </a:rPr>
                            </m:ctrlPr>
                          </m:naryPr>
                          <m:sub>
                            <m:r>
                              <a:rPr kumimoji="1" lang="en-US" altLang="zh-TW" sz="2000" b="0" i="1" smtClean="0">
                                <a:solidFill>
                                  <a:sysClr val="windowText" lastClr="000000"/>
                                </a:solidFill>
                                <a:latin typeface="Cambria Math" panose="02040503050406030204" pitchFamily="18" charset="0"/>
                              </a:rPr>
                              <m:t>𝑖</m:t>
                            </m:r>
                            <m:r>
                              <a:rPr kumimoji="1" lang="en-US" altLang="zh-TW" sz="2000" i="1">
                                <a:solidFill>
                                  <a:sysClr val="windowText" lastClr="000000"/>
                                </a:solidFill>
                                <a:latin typeface="Cambria Math" panose="02040503050406030204" pitchFamily="18" charset="0"/>
                              </a:rPr>
                              <m:t>=1</m:t>
                            </m:r>
                          </m:sub>
                          <m:sup>
                            <m:r>
                              <a:rPr kumimoji="1" lang="en-US" altLang="zh-TW" sz="2000" b="0" i="1" smtClean="0">
                                <a:solidFill>
                                  <a:sysClr val="windowText" lastClr="000000"/>
                                </a:solidFill>
                                <a:latin typeface="Cambria Math" panose="02040503050406030204" pitchFamily="18" charset="0"/>
                              </a:rPr>
                              <m:t>𝐾</m:t>
                            </m:r>
                          </m:sup>
                          <m:e>
                            <m:sSub>
                              <m:sSubPr>
                                <m:ctrlPr>
                                  <a:rPr kumimoji="1" lang="en-US" altLang="zh-TW" sz="2000" i="1">
                                    <a:solidFill>
                                      <a:sysClr val="windowText" lastClr="000000"/>
                                    </a:solidFill>
                                    <a:latin typeface="Cambria Math" panose="02040503050406030204" pitchFamily="18" charset="0"/>
                                  </a:rPr>
                                </m:ctrlPr>
                              </m:sSubPr>
                              <m:e>
                                <m:r>
                                  <a:rPr kumimoji="1" lang="en-US" altLang="zh-TW" sz="2000" i="1">
                                    <a:solidFill>
                                      <a:sysClr val="windowText" lastClr="000000"/>
                                    </a:solidFill>
                                    <a:latin typeface="Cambria Math" panose="02040503050406030204" pitchFamily="18" charset="0"/>
                                  </a:rPr>
                                  <m:t>𝑢</m:t>
                                </m:r>
                              </m:e>
                              <m:sub>
                                <m:r>
                                  <a:rPr kumimoji="1" lang="en-US" altLang="zh-TW" sz="2000" i="1">
                                    <a:solidFill>
                                      <a:sysClr val="windowText" lastClr="000000"/>
                                    </a:solidFill>
                                    <a:latin typeface="Cambria Math" panose="02040503050406030204" pitchFamily="18" charset="0"/>
                                  </a:rPr>
                                  <m:t>𝑖𝑗</m:t>
                                </m:r>
                              </m:sub>
                            </m:sSub>
                            <m:r>
                              <a:rPr kumimoji="1" lang="en-US" altLang="zh-TW" sz="2000" b="0" i="1" smtClean="0">
                                <a:solidFill>
                                  <a:sysClr val="windowText" lastClr="000000"/>
                                </a:solidFill>
                                <a:latin typeface="Cambria Math" panose="02040503050406030204" pitchFamily="18" charset="0"/>
                              </a:rPr>
                              <m:t>−1</m:t>
                            </m:r>
                          </m:e>
                        </m:nary>
                      </m:e>
                    </m:nary>
                  </m:oMath>
                </a14:m>
                <a:endParaRPr kumimoji="1" lang="zh-TW" altLang="en-US" sz="2000" b="1" dirty="0"/>
              </a:p>
            </p:txBody>
          </p:sp>
        </mc:Choice>
        <mc:Fallback xmlns="">
          <p:sp>
            <p:nvSpPr>
              <p:cNvPr id="28" name="文字方塊 27">
                <a:extLst>
                  <a:ext uri="{FF2B5EF4-FFF2-40B4-BE49-F238E27FC236}">
                    <a16:creationId xmlns:a16="http://schemas.microsoft.com/office/drawing/2014/main" id="{AE2F4E66-D5CC-9949-BCAB-6076D8A07512}"/>
                  </a:ext>
                </a:extLst>
              </p:cNvPr>
              <p:cNvSpPr txBox="1">
                <a:spLocks noRot="1" noChangeAspect="1" noMove="1" noResize="1" noEditPoints="1" noAdjustHandles="1" noChangeArrowheads="1" noChangeShapeType="1" noTextEdit="1"/>
              </p:cNvSpPr>
              <p:nvPr/>
            </p:nvSpPr>
            <p:spPr>
              <a:xfrm>
                <a:off x="865062" y="3881528"/>
                <a:ext cx="9818906" cy="518027"/>
              </a:xfrm>
              <a:prstGeom prst="rect">
                <a:avLst/>
              </a:prstGeom>
              <a:blipFill>
                <a:blip r:embed="rId6"/>
                <a:stretch>
                  <a:fillRect l="-775" t="-73810" b="-12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7E21920-7A01-C843-B2A5-8B9DF11621F1}"/>
                  </a:ext>
                </a:extLst>
              </p:cNvPr>
              <p:cNvSpPr/>
              <p:nvPr/>
            </p:nvSpPr>
            <p:spPr>
              <a:xfrm>
                <a:off x="2371039" y="4746391"/>
                <a:ext cx="5666423" cy="1848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solidFill>
                                <a:sysClr val="windowText" lastClr="000000"/>
                              </a:solidFill>
                              <a:latin typeface="Cambria Math" panose="02040503050406030204" pitchFamily="18" charset="0"/>
                            </a:rPr>
                          </m:ctrlPr>
                        </m:sSubPr>
                        <m:e>
                          <m:r>
                            <a:rPr kumimoji="1" lang="en-US" altLang="zh-TW" i="1">
                              <a:solidFill>
                                <a:sysClr val="windowText" lastClr="000000"/>
                              </a:solidFill>
                              <a:latin typeface="Cambria Math" panose="02040503050406030204" pitchFamily="18" charset="0"/>
                            </a:rPr>
                            <m:t>𝐶</m:t>
                          </m:r>
                        </m:e>
                        <m:sub>
                          <m:r>
                            <a:rPr kumimoji="1" lang="en-US" altLang="zh-TW" i="1">
                              <a:solidFill>
                                <a:sysClr val="windowText" lastClr="000000"/>
                              </a:solidFill>
                              <a:latin typeface="Cambria Math" panose="02040503050406030204" pitchFamily="18" charset="0"/>
                            </a:rPr>
                            <m:t>𝑖</m:t>
                          </m:r>
                        </m:sub>
                      </m:sSub>
                      <m:r>
                        <a:rPr kumimoji="1" lang="en-US" altLang="zh-TW" i="1">
                          <a:solidFill>
                            <a:sysClr val="windowText" lastClr="000000"/>
                          </a:solidFill>
                          <a:latin typeface="Cambria Math" panose="02040503050406030204" pitchFamily="18" charset="0"/>
                        </a:rPr>
                        <m:t>=</m:t>
                      </m:r>
                      <m:f>
                        <m:fPr>
                          <m:ctrlPr>
                            <a:rPr kumimoji="1" lang="en-US" altLang="zh-TW" i="1">
                              <a:solidFill>
                                <a:sysClr val="windowText" lastClr="000000"/>
                              </a:solidFill>
                              <a:latin typeface="Cambria Math" panose="02040503050406030204" pitchFamily="18" charset="0"/>
                            </a:rPr>
                          </m:ctrlPr>
                        </m:fPr>
                        <m:num>
                          <m:nary>
                            <m:naryPr>
                              <m:chr m:val="∑"/>
                              <m:limLoc m:val="subSup"/>
                              <m:ctrlPr>
                                <a:rPr kumimoji="1" lang="en-US" altLang="zh-TW" i="1">
                                  <a:solidFill>
                                    <a:sysClr val="windowText" lastClr="000000"/>
                                  </a:solidFill>
                                  <a:latin typeface="Cambria Math" panose="02040503050406030204" pitchFamily="18" charset="0"/>
                                </a:rPr>
                              </m:ctrlPr>
                            </m:naryPr>
                            <m:sub>
                              <m:r>
                                <m:rPr>
                                  <m:brk m:alnAt="25"/>
                                </m:rPr>
                                <a:rPr kumimoji="1" lang="en-US" altLang="zh-TW" i="1">
                                  <a:solidFill>
                                    <a:sysClr val="windowText" lastClr="000000"/>
                                  </a:solidFill>
                                  <a:latin typeface="Cambria Math" panose="02040503050406030204" pitchFamily="18" charset="0"/>
                                </a:rPr>
                                <m:t>𝑗</m:t>
                              </m:r>
                              <m:r>
                                <a:rPr kumimoji="1" lang="en-US" altLang="zh-TW" i="1">
                                  <a:solidFill>
                                    <a:sysClr val="windowText" lastClr="000000"/>
                                  </a:solidFill>
                                  <a:latin typeface="Cambria Math" panose="02040503050406030204" pitchFamily="18" charset="0"/>
                                </a:rPr>
                                <m:t>=1</m:t>
                              </m:r>
                            </m:sub>
                            <m:sup>
                              <m:r>
                                <a:rPr kumimoji="1" lang="en-US" altLang="zh-TW" i="1">
                                  <a:solidFill>
                                    <a:sysClr val="windowText" lastClr="000000"/>
                                  </a:solidFill>
                                  <a:latin typeface="Cambria Math" panose="02040503050406030204" pitchFamily="18" charset="0"/>
                                </a:rPr>
                                <m:t>𝑁</m:t>
                              </m:r>
                            </m:sup>
                            <m:e>
                              <m:r>
                                <a:rPr kumimoji="1" lang="zh-TW" altLang="en-US" i="1">
                                  <a:solidFill>
                                    <a:sysClr val="windowText" lastClr="000000"/>
                                  </a:solidFill>
                                  <a:latin typeface="Cambria Math" panose="02040503050406030204" pitchFamily="18" charset="0"/>
                                </a:rPr>
                                <m:t>（</m:t>
                              </m:r>
                              <m:sSup>
                                <m:sSupPr>
                                  <m:ctrlPr>
                                    <a:rPr kumimoji="1" lang="en-US" altLang="zh-TW" i="1">
                                      <a:solidFill>
                                        <a:sysClr val="windowText" lastClr="000000"/>
                                      </a:solidFill>
                                      <a:latin typeface="Cambria Math" panose="02040503050406030204" pitchFamily="18" charset="0"/>
                                    </a:rPr>
                                  </m:ctrlPr>
                                </m:sSupPr>
                                <m:e>
                                  <m:sSub>
                                    <m:sSubPr>
                                      <m:ctrlPr>
                                        <a:rPr kumimoji="1" lang="en-US" altLang="zh-TW" i="1">
                                          <a:solidFill>
                                            <a:sysClr val="windowText" lastClr="000000"/>
                                          </a:solidFill>
                                          <a:latin typeface="Cambria Math" panose="02040503050406030204" pitchFamily="18" charset="0"/>
                                        </a:rPr>
                                      </m:ctrlPr>
                                    </m:sSubPr>
                                    <m:e>
                                      <m:r>
                                        <a:rPr kumimoji="1" lang="en-US" altLang="zh-TW" i="1">
                                          <a:solidFill>
                                            <a:sysClr val="windowText" lastClr="000000"/>
                                          </a:solidFill>
                                          <a:latin typeface="Cambria Math" panose="02040503050406030204" pitchFamily="18" charset="0"/>
                                        </a:rPr>
                                        <m:t>𝑢</m:t>
                                      </m:r>
                                    </m:e>
                                    <m:sub>
                                      <m:r>
                                        <a:rPr kumimoji="1" lang="en-US" altLang="zh-TW" i="1">
                                          <a:solidFill>
                                            <a:sysClr val="windowText" lastClr="000000"/>
                                          </a:solidFill>
                                          <a:latin typeface="Cambria Math" panose="02040503050406030204" pitchFamily="18" charset="0"/>
                                        </a:rPr>
                                        <m:t>𝑖𝑗</m:t>
                                      </m:r>
                                    </m:sub>
                                  </m:sSub>
                                </m:e>
                                <m:sup>
                                  <m:r>
                                    <a:rPr kumimoji="1" lang="en-US" altLang="zh-TW" i="1">
                                      <a:solidFill>
                                        <a:sysClr val="windowText" lastClr="000000"/>
                                      </a:solidFill>
                                      <a:latin typeface="Cambria Math" panose="02040503050406030204" pitchFamily="18" charset="0"/>
                                    </a:rPr>
                                    <m:t>𝑚</m:t>
                                  </m:r>
                                </m:sup>
                              </m:sSup>
                              <m:r>
                                <a:rPr kumimoji="1" lang="zh-TW" altLang="en-US" i="1">
                                  <a:solidFill>
                                    <a:sysClr val="windowText" lastClr="000000"/>
                                  </a:solidFill>
                                  <a:latin typeface="Cambria Math" panose="02040503050406030204" pitchFamily="18" charset="0"/>
                                </a:rPr>
                                <m:t>．</m:t>
                              </m:r>
                              <m:sSub>
                                <m:sSubPr>
                                  <m:ctrlPr>
                                    <a:rPr kumimoji="1" lang="en-US" altLang="zh-TW" i="1">
                                      <a:solidFill>
                                        <a:sysClr val="windowText" lastClr="000000"/>
                                      </a:solidFill>
                                      <a:latin typeface="Cambria Math" panose="02040503050406030204" pitchFamily="18" charset="0"/>
                                    </a:rPr>
                                  </m:ctrlPr>
                                </m:sSubPr>
                                <m:e>
                                  <m:r>
                                    <a:rPr kumimoji="1" lang="en-US" altLang="zh-TW" i="1">
                                      <a:solidFill>
                                        <a:sysClr val="windowText" lastClr="000000"/>
                                      </a:solidFill>
                                      <a:latin typeface="Cambria Math" panose="02040503050406030204" pitchFamily="18" charset="0"/>
                                    </a:rPr>
                                    <m:t>𝑋</m:t>
                                  </m:r>
                                </m:e>
                                <m:sub>
                                  <m:r>
                                    <a:rPr kumimoji="1" lang="en-US" altLang="zh-TW" i="1">
                                      <a:solidFill>
                                        <a:sysClr val="windowText" lastClr="000000"/>
                                      </a:solidFill>
                                      <a:latin typeface="Cambria Math" panose="02040503050406030204" pitchFamily="18" charset="0"/>
                                    </a:rPr>
                                    <m:t>𝑗</m:t>
                                  </m:r>
                                </m:sub>
                              </m:sSub>
                              <m:r>
                                <a:rPr kumimoji="1" lang="zh-TW" altLang="en-US" i="1">
                                  <a:solidFill>
                                    <a:sysClr val="windowText" lastClr="000000"/>
                                  </a:solidFill>
                                  <a:latin typeface="Cambria Math" panose="02040503050406030204" pitchFamily="18" charset="0"/>
                                </a:rPr>
                                <m:t>）</m:t>
                              </m:r>
                            </m:e>
                          </m:nary>
                        </m:num>
                        <m:den>
                          <m:nary>
                            <m:naryPr>
                              <m:chr m:val="∑"/>
                              <m:limLoc m:val="subSup"/>
                              <m:ctrlPr>
                                <a:rPr kumimoji="1" lang="en-US" altLang="zh-TW" i="1">
                                  <a:solidFill>
                                    <a:sysClr val="windowText" lastClr="000000"/>
                                  </a:solidFill>
                                  <a:latin typeface="Cambria Math" panose="02040503050406030204" pitchFamily="18" charset="0"/>
                                </a:rPr>
                              </m:ctrlPr>
                            </m:naryPr>
                            <m:sub>
                              <m:r>
                                <m:rPr>
                                  <m:brk m:alnAt="25"/>
                                </m:rPr>
                                <a:rPr kumimoji="1" lang="en-US" altLang="zh-TW" i="1">
                                  <a:solidFill>
                                    <a:sysClr val="windowText" lastClr="000000"/>
                                  </a:solidFill>
                                  <a:latin typeface="Cambria Math" panose="02040503050406030204" pitchFamily="18" charset="0"/>
                                </a:rPr>
                                <m:t>𝑗</m:t>
                              </m:r>
                              <m:r>
                                <a:rPr kumimoji="1" lang="en-US" altLang="zh-TW" i="1">
                                  <a:solidFill>
                                    <a:sysClr val="windowText" lastClr="000000"/>
                                  </a:solidFill>
                                  <a:latin typeface="Cambria Math" panose="02040503050406030204" pitchFamily="18" charset="0"/>
                                </a:rPr>
                                <m:t>=1</m:t>
                              </m:r>
                            </m:sub>
                            <m:sup>
                              <m:r>
                                <a:rPr kumimoji="1" lang="en-US" altLang="zh-TW" i="1">
                                  <a:solidFill>
                                    <a:sysClr val="windowText" lastClr="000000"/>
                                  </a:solidFill>
                                  <a:latin typeface="Cambria Math" panose="02040503050406030204" pitchFamily="18" charset="0"/>
                                </a:rPr>
                                <m:t>𝑁</m:t>
                              </m:r>
                            </m:sup>
                            <m:e>
                              <m:sSup>
                                <m:sSupPr>
                                  <m:ctrlPr>
                                    <a:rPr kumimoji="1" lang="en-US" altLang="zh-TW" i="1">
                                      <a:solidFill>
                                        <a:sysClr val="windowText" lastClr="000000"/>
                                      </a:solidFill>
                                      <a:latin typeface="Cambria Math" panose="02040503050406030204" pitchFamily="18" charset="0"/>
                                    </a:rPr>
                                  </m:ctrlPr>
                                </m:sSupPr>
                                <m:e>
                                  <m:sSub>
                                    <m:sSubPr>
                                      <m:ctrlPr>
                                        <a:rPr kumimoji="1" lang="en-US" altLang="zh-TW" i="1">
                                          <a:solidFill>
                                            <a:sysClr val="windowText" lastClr="000000"/>
                                          </a:solidFill>
                                          <a:latin typeface="Cambria Math" panose="02040503050406030204" pitchFamily="18" charset="0"/>
                                        </a:rPr>
                                      </m:ctrlPr>
                                    </m:sSubPr>
                                    <m:e>
                                      <m:r>
                                        <a:rPr kumimoji="1" lang="en-US" altLang="zh-TW" i="1">
                                          <a:solidFill>
                                            <a:sysClr val="windowText" lastClr="000000"/>
                                          </a:solidFill>
                                          <a:latin typeface="Cambria Math" panose="02040503050406030204" pitchFamily="18" charset="0"/>
                                        </a:rPr>
                                        <m:t>𝑢</m:t>
                                      </m:r>
                                    </m:e>
                                    <m:sub>
                                      <m:r>
                                        <a:rPr kumimoji="1" lang="en-US" altLang="zh-TW" i="1">
                                          <a:solidFill>
                                            <a:sysClr val="windowText" lastClr="000000"/>
                                          </a:solidFill>
                                          <a:latin typeface="Cambria Math" panose="02040503050406030204" pitchFamily="18" charset="0"/>
                                        </a:rPr>
                                        <m:t>𝑖𝑗</m:t>
                                      </m:r>
                                    </m:sub>
                                  </m:sSub>
                                </m:e>
                                <m:sup>
                                  <m:r>
                                    <a:rPr kumimoji="1" lang="en-US" altLang="zh-TW" i="1">
                                      <a:solidFill>
                                        <a:sysClr val="windowText" lastClr="000000"/>
                                      </a:solidFill>
                                      <a:latin typeface="Cambria Math" panose="02040503050406030204" pitchFamily="18" charset="0"/>
                                    </a:rPr>
                                    <m:t>𝑚</m:t>
                                  </m:r>
                                </m:sup>
                              </m:sSup>
                            </m:e>
                          </m:nary>
                        </m:den>
                      </m:f>
                      <m:r>
                        <a:rPr kumimoji="1" lang="zh-TW" altLang="en-US" b="0" i="1" smtClean="0">
                          <a:solidFill>
                            <a:sysClr val="windowText" lastClr="000000"/>
                          </a:solidFill>
                          <a:latin typeface="Cambria Math" panose="02040503050406030204" pitchFamily="18" charset="0"/>
                        </a:rPr>
                        <m:t> </m:t>
                      </m:r>
                      <m:r>
                        <a:rPr kumimoji="1" lang="en-US" altLang="zh-TW" b="0" i="1" smtClean="0">
                          <a:solidFill>
                            <a:sysClr val="windowText" lastClr="000000"/>
                          </a:solidFill>
                          <a:latin typeface="Cambria Math" panose="02040503050406030204" pitchFamily="18" charset="0"/>
                        </a:rPr>
                        <m:t>,</m:t>
                      </m:r>
                      <m:r>
                        <a:rPr kumimoji="1" lang="zh-TW" altLang="en-US" b="0" i="1" smtClean="0">
                          <a:solidFill>
                            <a:sysClr val="windowText" lastClr="000000"/>
                          </a:solidFill>
                          <a:latin typeface="Cambria Math" panose="02040503050406030204" pitchFamily="18" charset="0"/>
                        </a:rPr>
                        <m:t>  </m:t>
                      </m:r>
                      <m:sSub>
                        <m:sSubPr>
                          <m:ctrlPr>
                            <a:rPr kumimoji="1" lang="en-US" altLang="zh-TW" i="1">
                              <a:solidFill>
                                <a:sysClr val="windowText" lastClr="000000"/>
                              </a:solidFill>
                              <a:latin typeface="Cambria Math" panose="02040503050406030204" pitchFamily="18" charset="0"/>
                            </a:rPr>
                          </m:ctrlPr>
                        </m:sSubPr>
                        <m:e>
                          <m:r>
                            <a:rPr kumimoji="1" lang="en-US" altLang="zh-TW" i="1">
                              <a:solidFill>
                                <a:sysClr val="windowText" lastClr="000000"/>
                              </a:solidFill>
                              <a:latin typeface="Cambria Math" panose="02040503050406030204" pitchFamily="18" charset="0"/>
                            </a:rPr>
                            <m:t>𝑢</m:t>
                          </m:r>
                        </m:e>
                        <m:sub>
                          <m:r>
                            <a:rPr kumimoji="1" lang="en-US" altLang="zh-TW" i="1">
                              <a:solidFill>
                                <a:sysClr val="windowText" lastClr="000000"/>
                              </a:solidFill>
                              <a:latin typeface="Cambria Math" panose="02040503050406030204" pitchFamily="18" charset="0"/>
                            </a:rPr>
                            <m:t>𝑖𝑗</m:t>
                          </m:r>
                        </m:sub>
                      </m:sSub>
                      <m:r>
                        <a:rPr kumimoji="1" lang="en-US" altLang="zh-TW" i="1">
                          <a:solidFill>
                            <a:sysClr val="windowText" lastClr="000000"/>
                          </a:solidFill>
                          <a:latin typeface="Cambria Math" panose="02040503050406030204" pitchFamily="18" charset="0"/>
                        </a:rPr>
                        <m:t>=</m:t>
                      </m:r>
                      <m:f>
                        <m:fPr>
                          <m:ctrlPr>
                            <a:rPr kumimoji="1" lang="en-US" altLang="zh-TW" i="1">
                              <a:solidFill>
                                <a:sysClr val="windowText" lastClr="000000"/>
                              </a:solidFill>
                              <a:latin typeface="Cambria Math" panose="02040503050406030204" pitchFamily="18" charset="0"/>
                            </a:rPr>
                          </m:ctrlPr>
                        </m:fPr>
                        <m:num>
                          <m:f>
                            <m:fPr>
                              <m:ctrlPr>
                                <a:rPr kumimoji="1" lang="en-US" altLang="zh-TW" i="1">
                                  <a:solidFill>
                                    <a:sysClr val="windowText" lastClr="000000"/>
                                  </a:solidFill>
                                  <a:latin typeface="Cambria Math" panose="02040503050406030204" pitchFamily="18" charset="0"/>
                                </a:rPr>
                              </m:ctrlPr>
                            </m:fPr>
                            <m:num>
                              <m:r>
                                <a:rPr kumimoji="1" lang="en-US" altLang="zh-TW" i="1">
                                  <a:solidFill>
                                    <a:sysClr val="windowText" lastClr="000000"/>
                                  </a:solidFill>
                                  <a:latin typeface="Cambria Math" panose="02040503050406030204" pitchFamily="18" charset="0"/>
                                </a:rPr>
                                <m:t>1</m:t>
                              </m:r>
                            </m:num>
                            <m:den>
                              <m:sSup>
                                <m:sSupPr>
                                  <m:ctrlPr>
                                    <a:rPr kumimoji="1" lang="en-US" altLang="zh-TW" i="1">
                                      <a:solidFill>
                                        <a:sysClr val="windowText" lastClr="000000"/>
                                      </a:solidFill>
                                      <a:latin typeface="Cambria Math" panose="02040503050406030204" pitchFamily="18" charset="0"/>
                                    </a:rPr>
                                  </m:ctrlPr>
                                </m:sSupPr>
                                <m:e>
                                  <m:d>
                                    <m:dPr>
                                      <m:begChr m:val="‖"/>
                                      <m:endChr m:val="‖"/>
                                      <m:ctrlPr>
                                        <a:rPr kumimoji="1" lang="en-US" altLang="zh-TW" i="1">
                                          <a:solidFill>
                                            <a:sysClr val="windowText" lastClr="000000"/>
                                          </a:solidFill>
                                          <a:latin typeface="Cambria Math" panose="02040503050406030204" pitchFamily="18" charset="0"/>
                                        </a:rPr>
                                      </m:ctrlPr>
                                    </m:dPr>
                                    <m:e>
                                      <m:sSub>
                                        <m:sSubPr>
                                          <m:ctrlPr>
                                            <a:rPr kumimoji="1" lang="en-US" altLang="zh-TW" i="1">
                                              <a:solidFill>
                                                <a:sysClr val="windowText" lastClr="000000"/>
                                              </a:solidFill>
                                              <a:latin typeface="Cambria Math" panose="02040503050406030204" pitchFamily="18" charset="0"/>
                                            </a:rPr>
                                          </m:ctrlPr>
                                        </m:sSubPr>
                                        <m:e>
                                          <m:r>
                                            <a:rPr kumimoji="1" lang="en-US" altLang="zh-TW" i="1">
                                              <a:solidFill>
                                                <a:sysClr val="windowText" lastClr="000000"/>
                                              </a:solidFill>
                                              <a:latin typeface="Cambria Math" panose="02040503050406030204" pitchFamily="18" charset="0"/>
                                            </a:rPr>
                                            <m:t>𝑋</m:t>
                                          </m:r>
                                        </m:e>
                                        <m:sub>
                                          <m:r>
                                            <a:rPr kumimoji="1" lang="en-US" altLang="zh-TW" i="1">
                                              <a:solidFill>
                                                <a:sysClr val="windowText" lastClr="000000"/>
                                              </a:solidFill>
                                              <a:latin typeface="Cambria Math" panose="02040503050406030204" pitchFamily="18" charset="0"/>
                                            </a:rPr>
                                            <m:t>𝑗</m:t>
                                          </m:r>
                                        </m:sub>
                                      </m:sSub>
                                      <m:r>
                                        <a:rPr kumimoji="1" lang="en-US" altLang="zh-TW" i="1">
                                          <a:solidFill>
                                            <a:sysClr val="windowText" lastClr="000000"/>
                                          </a:solidFill>
                                          <a:latin typeface="Cambria Math" panose="02040503050406030204" pitchFamily="18" charset="0"/>
                                        </a:rPr>
                                        <m:t>−</m:t>
                                      </m:r>
                                      <m:sSub>
                                        <m:sSubPr>
                                          <m:ctrlPr>
                                            <a:rPr kumimoji="1" lang="en-US" altLang="zh-TW" i="1">
                                              <a:solidFill>
                                                <a:sysClr val="windowText" lastClr="000000"/>
                                              </a:solidFill>
                                              <a:latin typeface="Cambria Math" panose="02040503050406030204" pitchFamily="18" charset="0"/>
                                            </a:rPr>
                                          </m:ctrlPr>
                                        </m:sSubPr>
                                        <m:e>
                                          <m:r>
                                            <a:rPr kumimoji="1" lang="en-US" altLang="zh-TW" i="1">
                                              <a:solidFill>
                                                <a:sysClr val="windowText" lastClr="000000"/>
                                              </a:solidFill>
                                              <a:latin typeface="Cambria Math" panose="02040503050406030204" pitchFamily="18" charset="0"/>
                                            </a:rPr>
                                            <m:t>𝐶</m:t>
                                          </m:r>
                                        </m:e>
                                        <m:sub>
                                          <m:r>
                                            <a:rPr kumimoji="1" lang="en-US" altLang="zh-TW" i="1">
                                              <a:solidFill>
                                                <a:sysClr val="windowText" lastClr="000000"/>
                                              </a:solidFill>
                                              <a:latin typeface="Cambria Math" panose="02040503050406030204" pitchFamily="18" charset="0"/>
                                            </a:rPr>
                                            <m:t>𝑖</m:t>
                                          </m:r>
                                        </m:sub>
                                      </m:sSub>
                                    </m:e>
                                  </m:d>
                                </m:e>
                                <m:sup>
                                  <m:f>
                                    <m:fPr>
                                      <m:ctrlPr>
                                        <a:rPr kumimoji="1" lang="en-US" altLang="zh-TW" i="1">
                                          <a:solidFill>
                                            <a:sysClr val="windowText" lastClr="000000"/>
                                          </a:solidFill>
                                          <a:latin typeface="Cambria Math" panose="02040503050406030204" pitchFamily="18" charset="0"/>
                                        </a:rPr>
                                      </m:ctrlPr>
                                    </m:fPr>
                                    <m:num>
                                      <m:r>
                                        <a:rPr kumimoji="1" lang="en-US" altLang="zh-TW" i="1">
                                          <a:solidFill>
                                            <a:sysClr val="windowText" lastClr="000000"/>
                                          </a:solidFill>
                                          <a:latin typeface="Cambria Math" panose="02040503050406030204" pitchFamily="18" charset="0"/>
                                        </a:rPr>
                                        <m:t>2</m:t>
                                      </m:r>
                                    </m:num>
                                    <m:den>
                                      <m:r>
                                        <a:rPr kumimoji="1" lang="en-US" altLang="zh-TW" i="1">
                                          <a:solidFill>
                                            <a:sysClr val="windowText" lastClr="000000"/>
                                          </a:solidFill>
                                          <a:latin typeface="Cambria Math" panose="02040503050406030204" pitchFamily="18" charset="0"/>
                                        </a:rPr>
                                        <m:t>𝑚</m:t>
                                      </m:r>
                                      <m:r>
                                        <a:rPr kumimoji="1" lang="en-US" altLang="zh-TW" i="1">
                                          <a:solidFill>
                                            <a:sysClr val="windowText" lastClr="000000"/>
                                          </a:solidFill>
                                          <a:latin typeface="Cambria Math" panose="02040503050406030204" pitchFamily="18" charset="0"/>
                                        </a:rPr>
                                        <m:t>−1</m:t>
                                      </m:r>
                                    </m:den>
                                  </m:f>
                                </m:sup>
                              </m:sSup>
                            </m:den>
                          </m:f>
                        </m:num>
                        <m:den>
                          <m:nary>
                            <m:naryPr>
                              <m:chr m:val="∑"/>
                              <m:limLoc m:val="subSup"/>
                              <m:ctrlPr>
                                <a:rPr kumimoji="1" lang="en-US" altLang="zh-TW" i="1">
                                  <a:solidFill>
                                    <a:sysClr val="windowText" lastClr="000000"/>
                                  </a:solidFill>
                                  <a:latin typeface="Cambria Math" panose="02040503050406030204" pitchFamily="18" charset="0"/>
                                </a:rPr>
                              </m:ctrlPr>
                            </m:naryPr>
                            <m:sub>
                              <m:r>
                                <m:rPr>
                                  <m:brk m:alnAt="25"/>
                                </m:rPr>
                                <a:rPr kumimoji="1" lang="en-US" altLang="zh-TW" i="1">
                                  <a:solidFill>
                                    <a:sysClr val="windowText" lastClr="000000"/>
                                  </a:solidFill>
                                  <a:latin typeface="Cambria Math" panose="02040503050406030204" pitchFamily="18" charset="0"/>
                                </a:rPr>
                                <m:t>𝑖</m:t>
                              </m:r>
                              <m:r>
                                <a:rPr kumimoji="1" lang="en-US" altLang="zh-TW" i="1">
                                  <a:solidFill>
                                    <a:sysClr val="windowText" lastClr="000000"/>
                                  </a:solidFill>
                                  <a:latin typeface="Cambria Math" panose="02040503050406030204" pitchFamily="18" charset="0"/>
                                </a:rPr>
                                <m:t>=1</m:t>
                              </m:r>
                            </m:sub>
                            <m:sup>
                              <m:r>
                                <a:rPr kumimoji="1" lang="en-US" altLang="zh-TW" i="1">
                                  <a:solidFill>
                                    <a:sysClr val="windowText" lastClr="000000"/>
                                  </a:solidFill>
                                  <a:latin typeface="Cambria Math" panose="02040503050406030204" pitchFamily="18" charset="0"/>
                                </a:rPr>
                                <m:t>𝐾</m:t>
                              </m:r>
                            </m:sup>
                            <m:e>
                              <m:f>
                                <m:fPr>
                                  <m:ctrlPr>
                                    <a:rPr kumimoji="1" lang="en-US" altLang="zh-TW" i="1">
                                      <a:solidFill>
                                        <a:sysClr val="windowText" lastClr="000000"/>
                                      </a:solidFill>
                                      <a:latin typeface="Cambria Math" panose="02040503050406030204" pitchFamily="18" charset="0"/>
                                    </a:rPr>
                                  </m:ctrlPr>
                                </m:fPr>
                                <m:num>
                                  <m:r>
                                    <a:rPr kumimoji="1" lang="en-US" altLang="zh-TW" i="1">
                                      <a:solidFill>
                                        <a:sysClr val="windowText" lastClr="000000"/>
                                      </a:solidFill>
                                      <a:latin typeface="Cambria Math" panose="02040503050406030204" pitchFamily="18" charset="0"/>
                                    </a:rPr>
                                    <m:t>1</m:t>
                                  </m:r>
                                </m:num>
                                <m:den>
                                  <m:sSup>
                                    <m:sSupPr>
                                      <m:ctrlPr>
                                        <a:rPr kumimoji="1" lang="en-US" altLang="zh-TW" i="1">
                                          <a:solidFill>
                                            <a:sysClr val="windowText" lastClr="000000"/>
                                          </a:solidFill>
                                          <a:latin typeface="Cambria Math" panose="02040503050406030204" pitchFamily="18" charset="0"/>
                                        </a:rPr>
                                      </m:ctrlPr>
                                    </m:sSupPr>
                                    <m:e>
                                      <m:d>
                                        <m:dPr>
                                          <m:begChr m:val="‖"/>
                                          <m:endChr m:val="‖"/>
                                          <m:ctrlPr>
                                            <a:rPr kumimoji="1" lang="en-US" altLang="zh-TW" i="1">
                                              <a:solidFill>
                                                <a:sysClr val="windowText" lastClr="000000"/>
                                              </a:solidFill>
                                              <a:latin typeface="Cambria Math" panose="02040503050406030204" pitchFamily="18" charset="0"/>
                                            </a:rPr>
                                          </m:ctrlPr>
                                        </m:dPr>
                                        <m:e>
                                          <m:sSub>
                                            <m:sSubPr>
                                              <m:ctrlPr>
                                                <a:rPr kumimoji="1" lang="en-US" altLang="zh-TW" i="1">
                                                  <a:solidFill>
                                                    <a:sysClr val="windowText" lastClr="000000"/>
                                                  </a:solidFill>
                                                  <a:latin typeface="Cambria Math" panose="02040503050406030204" pitchFamily="18" charset="0"/>
                                                </a:rPr>
                                              </m:ctrlPr>
                                            </m:sSubPr>
                                            <m:e>
                                              <m:r>
                                                <a:rPr kumimoji="1" lang="en-US" altLang="zh-TW" i="1">
                                                  <a:solidFill>
                                                    <a:sysClr val="windowText" lastClr="000000"/>
                                                  </a:solidFill>
                                                  <a:latin typeface="Cambria Math" panose="02040503050406030204" pitchFamily="18" charset="0"/>
                                                </a:rPr>
                                                <m:t>𝑋</m:t>
                                              </m:r>
                                            </m:e>
                                            <m:sub>
                                              <m:r>
                                                <a:rPr kumimoji="1" lang="en-US" altLang="zh-TW" i="1">
                                                  <a:solidFill>
                                                    <a:sysClr val="windowText" lastClr="000000"/>
                                                  </a:solidFill>
                                                  <a:latin typeface="Cambria Math" panose="02040503050406030204" pitchFamily="18" charset="0"/>
                                                </a:rPr>
                                                <m:t>𝑗</m:t>
                                              </m:r>
                                            </m:sub>
                                          </m:sSub>
                                          <m:r>
                                            <a:rPr kumimoji="1" lang="en-US" altLang="zh-TW" i="1">
                                              <a:solidFill>
                                                <a:sysClr val="windowText" lastClr="000000"/>
                                              </a:solidFill>
                                              <a:latin typeface="Cambria Math" panose="02040503050406030204" pitchFamily="18" charset="0"/>
                                            </a:rPr>
                                            <m:t>−</m:t>
                                          </m:r>
                                          <m:sSub>
                                            <m:sSubPr>
                                              <m:ctrlPr>
                                                <a:rPr kumimoji="1" lang="en-US" altLang="zh-TW" i="1">
                                                  <a:solidFill>
                                                    <a:sysClr val="windowText" lastClr="000000"/>
                                                  </a:solidFill>
                                                  <a:latin typeface="Cambria Math" panose="02040503050406030204" pitchFamily="18" charset="0"/>
                                                </a:rPr>
                                              </m:ctrlPr>
                                            </m:sSubPr>
                                            <m:e>
                                              <m:r>
                                                <a:rPr kumimoji="1" lang="en-US" altLang="zh-TW" i="1">
                                                  <a:solidFill>
                                                    <a:sysClr val="windowText" lastClr="000000"/>
                                                  </a:solidFill>
                                                  <a:latin typeface="Cambria Math" panose="02040503050406030204" pitchFamily="18" charset="0"/>
                                                </a:rPr>
                                                <m:t>𝐶</m:t>
                                              </m:r>
                                            </m:e>
                                            <m:sub>
                                              <m:r>
                                                <a:rPr kumimoji="1" lang="en-US" altLang="zh-TW" i="1">
                                                  <a:solidFill>
                                                    <a:sysClr val="windowText" lastClr="000000"/>
                                                  </a:solidFill>
                                                  <a:latin typeface="Cambria Math" panose="02040503050406030204" pitchFamily="18" charset="0"/>
                                                </a:rPr>
                                                <m:t>𝑖</m:t>
                                              </m:r>
                                            </m:sub>
                                          </m:sSub>
                                        </m:e>
                                      </m:d>
                                    </m:e>
                                    <m:sup>
                                      <m:f>
                                        <m:fPr>
                                          <m:ctrlPr>
                                            <a:rPr kumimoji="1" lang="en-US" altLang="zh-TW" i="1">
                                              <a:solidFill>
                                                <a:sysClr val="windowText" lastClr="000000"/>
                                              </a:solidFill>
                                              <a:latin typeface="Cambria Math" panose="02040503050406030204" pitchFamily="18" charset="0"/>
                                            </a:rPr>
                                          </m:ctrlPr>
                                        </m:fPr>
                                        <m:num>
                                          <m:r>
                                            <a:rPr kumimoji="1" lang="en-US" altLang="zh-TW" i="1">
                                              <a:solidFill>
                                                <a:sysClr val="windowText" lastClr="000000"/>
                                              </a:solidFill>
                                              <a:latin typeface="Cambria Math" panose="02040503050406030204" pitchFamily="18" charset="0"/>
                                            </a:rPr>
                                            <m:t>2</m:t>
                                          </m:r>
                                        </m:num>
                                        <m:den>
                                          <m:r>
                                            <a:rPr kumimoji="1" lang="en-US" altLang="zh-TW" i="1">
                                              <a:solidFill>
                                                <a:sysClr val="windowText" lastClr="000000"/>
                                              </a:solidFill>
                                              <a:latin typeface="Cambria Math" panose="02040503050406030204" pitchFamily="18" charset="0"/>
                                            </a:rPr>
                                            <m:t>𝑚</m:t>
                                          </m:r>
                                          <m:r>
                                            <a:rPr kumimoji="1" lang="en-US" altLang="zh-TW" i="1">
                                              <a:solidFill>
                                                <a:sysClr val="windowText" lastClr="000000"/>
                                              </a:solidFill>
                                              <a:latin typeface="Cambria Math" panose="02040503050406030204" pitchFamily="18" charset="0"/>
                                            </a:rPr>
                                            <m:t>−1</m:t>
                                          </m:r>
                                        </m:den>
                                      </m:f>
                                    </m:sup>
                                  </m:sSup>
                                </m:den>
                              </m:f>
                            </m:e>
                          </m:nary>
                        </m:den>
                      </m:f>
                    </m:oMath>
                  </m:oMathPara>
                </a14:m>
                <a:endParaRPr lang="zh-TW" altLang="en-US" dirty="0"/>
              </a:p>
              <a:p>
                <a:endParaRPr lang="zh-TW" altLang="en-US" dirty="0"/>
              </a:p>
            </p:txBody>
          </p:sp>
        </mc:Choice>
        <mc:Fallback xmlns="">
          <p:sp>
            <p:nvSpPr>
              <p:cNvPr id="30" name="矩形 29">
                <a:extLst>
                  <a:ext uri="{FF2B5EF4-FFF2-40B4-BE49-F238E27FC236}">
                    <a16:creationId xmlns:a16="http://schemas.microsoft.com/office/drawing/2014/main" id="{17E21920-7A01-C843-B2A5-8B9DF11621F1}"/>
                  </a:ext>
                </a:extLst>
              </p:cNvPr>
              <p:cNvSpPr>
                <a:spLocks noRot="1" noChangeAspect="1" noMove="1" noResize="1" noEditPoints="1" noAdjustHandles="1" noChangeArrowheads="1" noChangeShapeType="1" noTextEdit="1"/>
              </p:cNvSpPr>
              <p:nvPr/>
            </p:nvSpPr>
            <p:spPr>
              <a:xfrm>
                <a:off x="2371039" y="4746391"/>
                <a:ext cx="5666423" cy="1848519"/>
              </a:xfrm>
              <a:prstGeom prst="rect">
                <a:avLst/>
              </a:prstGeom>
              <a:blipFill>
                <a:blip r:embed="rId7"/>
                <a:stretch>
                  <a:fillRect t="-680" b="-680"/>
                </a:stretch>
              </a:blipFill>
            </p:spPr>
            <p:txBody>
              <a:bodyPr/>
              <a:lstStyle/>
              <a:p>
                <a:r>
                  <a:rPr lang="zh-TW" altLang="en-US">
                    <a:noFill/>
                  </a:rPr>
                  <a:t> </a:t>
                </a:r>
              </a:p>
            </p:txBody>
          </p:sp>
        </mc:Fallback>
      </mc:AlternateContent>
      <p:sp>
        <p:nvSpPr>
          <p:cNvPr id="32" name="向右箭號 31">
            <a:extLst>
              <a:ext uri="{FF2B5EF4-FFF2-40B4-BE49-F238E27FC236}">
                <a16:creationId xmlns:a16="http://schemas.microsoft.com/office/drawing/2014/main" id="{D55187C5-F67F-0A4D-B002-7833A92CB9BB}"/>
              </a:ext>
            </a:extLst>
          </p:cNvPr>
          <p:cNvSpPr/>
          <p:nvPr/>
        </p:nvSpPr>
        <p:spPr>
          <a:xfrm>
            <a:off x="1519745" y="5322278"/>
            <a:ext cx="477602" cy="370390"/>
          </a:xfrm>
          <a:prstGeom prst="rightArrow">
            <a:avLst/>
          </a:prstGeom>
          <a:no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1753187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887AFBCE-E66D-6240-9851-1C19A1BFAD9C}"/>
              </a:ext>
            </a:extLst>
          </p:cNvPr>
          <p:cNvPicPr>
            <a:picLocks noChangeAspect="1"/>
          </p:cNvPicPr>
          <p:nvPr/>
        </p:nvPicPr>
        <p:blipFill>
          <a:blip r:embed="rId2"/>
          <a:stretch>
            <a:fillRect/>
          </a:stretch>
        </p:blipFill>
        <p:spPr>
          <a:xfrm>
            <a:off x="4628819" y="135323"/>
            <a:ext cx="2686381" cy="787400"/>
          </a:xfrm>
          <a:prstGeom prst="rect">
            <a:avLst/>
          </a:prstGeom>
        </p:spPr>
      </p:pic>
      <p:sp>
        <p:nvSpPr>
          <p:cNvPr id="16" name="文字方塊 15">
            <a:extLst>
              <a:ext uri="{FF2B5EF4-FFF2-40B4-BE49-F238E27FC236}">
                <a16:creationId xmlns:a16="http://schemas.microsoft.com/office/drawing/2014/main" id="{58B41127-7123-E54B-8005-9C6AF2185ACA}"/>
              </a:ext>
            </a:extLst>
          </p:cNvPr>
          <p:cNvSpPr txBox="1"/>
          <p:nvPr/>
        </p:nvSpPr>
        <p:spPr>
          <a:xfrm>
            <a:off x="5161530" y="189165"/>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分群分析</a:t>
            </a:r>
          </a:p>
        </p:txBody>
      </p:sp>
      <p:sp>
        <p:nvSpPr>
          <p:cNvPr id="13" name="矩形 12">
            <a:extLst>
              <a:ext uri="{FF2B5EF4-FFF2-40B4-BE49-F238E27FC236}">
                <a16:creationId xmlns:a16="http://schemas.microsoft.com/office/drawing/2014/main" id="{3420193F-EE4E-F34A-82FF-76FDAA6BAC34}"/>
              </a:ext>
            </a:extLst>
          </p:cNvPr>
          <p:cNvSpPr/>
          <p:nvPr/>
        </p:nvSpPr>
        <p:spPr>
          <a:xfrm>
            <a:off x="3994695" y="1085839"/>
            <a:ext cx="3954625" cy="62552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HelveticaNeueLT Pro 35 Th" pitchFamily="34" charset="0"/>
              </a:rPr>
              <a:t>Fuzzy </a:t>
            </a:r>
            <a:r>
              <a:rPr lang="en-US" altLang="zh-TW" sz="2000" dirty="0" err="1">
                <a:latin typeface="HelveticaNeueLT Pro 35 Th" pitchFamily="34" charset="0"/>
              </a:rPr>
              <a:t>Cmeans</a:t>
            </a:r>
            <a:r>
              <a:rPr lang="en-US" altLang="zh-TW" sz="2000" dirty="0">
                <a:latin typeface="HelveticaNeueLT Pro 35 Th" pitchFamily="34" charset="0"/>
              </a:rPr>
              <a:t> Clustering</a:t>
            </a:r>
            <a:endParaRPr lang="zh-CN" altLang="en-US" sz="2000" dirty="0">
              <a:latin typeface="微软雅黑" pitchFamily="34" charset="-122"/>
              <a:ea typeface="微软雅黑" pitchFamily="34" charset="-122"/>
            </a:endParaRPr>
          </a:p>
        </p:txBody>
      </p:sp>
      <p:pic>
        <p:nvPicPr>
          <p:cNvPr id="17" name="圖片 16">
            <a:extLst>
              <a:ext uri="{FF2B5EF4-FFF2-40B4-BE49-F238E27FC236}">
                <a16:creationId xmlns:a16="http://schemas.microsoft.com/office/drawing/2014/main" id="{417282A1-260E-D246-9F3F-1D3318B0131B}"/>
              </a:ext>
            </a:extLst>
          </p:cNvPr>
          <p:cNvPicPr>
            <a:picLocks noChangeAspect="1"/>
          </p:cNvPicPr>
          <p:nvPr/>
        </p:nvPicPr>
        <p:blipFill>
          <a:blip r:embed="rId3"/>
          <a:stretch>
            <a:fillRect/>
          </a:stretch>
        </p:blipFill>
        <p:spPr>
          <a:xfrm rot="5400000">
            <a:off x="2547786" y="1496071"/>
            <a:ext cx="6848442" cy="3856299"/>
          </a:xfrm>
          <a:prstGeom prst="rect">
            <a:avLst/>
          </a:prstGeom>
        </p:spPr>
      </p:pic>
    </p:spTree>
    <p:extLst>
      <p:ext uri="{BB962C8B-B14F-4D97-AF65-F5344CB8AC3E}">
        <p14:creationId xmlns:p14="http://schemas.microsoft.com/office/powerpoint/2010/main" val="3950066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887AFBCE-E66D-6240-9851-1C19A1BFAD9C}"/>
              </a:ext>
            </a:extLst>
          </p:cNvPr>
          <p:cNvPicPr>
            <a:picLocks noChangeAspect="1"/>
          </p:cNvPicPr>
          <p:nvPr/>
        </p:nvPicPr>
        <p:blipFill>
          <a:blip r:embed="rId2"/>
          <a:stretch>
            <a:fillRect/>
          </a:stretch>
        </p:blipFill>
        <p:spPr>
          <a:xfrm>
            <a:off x="4628819" y="135323"/>
            <a:ext cx="2686381" cy="787400"/>
          </a:xfrm>
          <a:prstGeom prst="rect">
            <a:avLst/>
          </a:prstGeom>
        </p:spPr>
      </p:pic>
      <p:sp>
        <p:nvSpPr>
          <p:cNvPr id="16" name="文字方塊 15">
            <a:extLst>
              <a:ext uri="{FF2B5EF4-FFF2-40B4-BE49-F238E27FC236}">
                <a16:creationId xmlns:a16="http://schemas.microsoft.com/office/drawing/2014/main" id="{58B41127-7123-E54B-8005-9C6AF2185ACA}"/>
              </a:ext>
            </a:extLst>
          </p:cNvPr>
          <p:cNvSpPr txBox="1"/>
          <p:nvPr/>
        </p:nvSpPr>
        <p:spPr>
          <a:xfrm>
            <a:off x="5161530" y="189165"/>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分群分析</a:t>
            </a:r>
          </a:p>
        </p:txBody>
      </p:sp>
      <p:sp>
        <p:nvSpPr>
          <p:cNvPr id="25" name="矩形 24">
            <a:extLst>
              <a:ext uri="{FF2B5EF4-FFF2-40B4-BE49-F238E27FC236}">
                <a16:creationId xmlns:a16="http://schemas.microsoft.com/office/drawing/2014/main" id="{B5D1D343-8A78-1749-825A-128FD41EBDE4}"/>
              </a:ext>
            </a:extLst>
          </p:cNvPr>
          <p:cNvSpPr/>
          <p:nvPr/>
        </p:nvSpPr>
        <p:spPr>
          <a:xfrm>
            <a:off x="3994695" y="1085839"/>
            <a:ext cx="3954625" cy="62552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Feedforward Neural Networks</a:t>
            </a:r>
            <a:r>
              <a:rPr lang="zh-TW" altLang="zh-TW" sz="2000" b="1" dirty="0"/>
              <a:t> </a:t>
            </a:r>
            <a:endParaRPr lang="zh-CN" altLang="en-US" sz="2000" b="1" dirty="0">
              <a:latin typeface="微软雅黑" pitchFamily="34" charset="-122"/>
              <a:ea typeface="微软雅黑" pitchFamily="34" charset="-122"/>
            </a:endParaRPr>
          </a:p>
        </p:txBody>
      </p:sp>
      <p:pic>
        <p:nvPicPr>
          <p:cNvPr id="6" name="圖片 5">
            <a:extLst>
              <a:ext uri="{FF2B5EF4-FFF2-40B4-BE49-F238E27FC236}">
                <a16:creationId xmlns:a16="http://schemas.microsoft.com/office/drawing/2014/main" id="{1C7CF1BB-9D91-2943-B0C1-AB0B8D06AA96}"/>
              </a:ext>
            </a:extLst>
          </p:cNvPr>
          <p:cNvPicPr>
            <a:picLocks noChangeAspect="1"/>
          </p:cNvPicPr>
          <p:nvPr/>
        </p:nvPicPr>
        <p:blipFill>
          <a:blip r:embed="rId3"/>
          <a:stretch>
            <a:fillRect/>
          </a:stretch>
        </p:blipFill>
        <p:spPr>
          <a:xfrm>
            <a:off x="2646910" y="2584786"/>
            <a:ext cx="6650194" cy="3920185"/>
          </a:xfrm>
          <a:prstGeom prst="rect">
            <a:avLst/>
          </a:prstGeom>
        </p:spPr>
      </p:pic>
      <p:sp>
        <p:nvSpPr>
          <p:cNvPr id="2" name="文字方塊 1">
            <a:extLst>
              <a:ext uri="{FF2B5EF4-FFF2-40B4-BE49-F238E27FC236}">
                <a16:creationId xmlns:a16="http://schemas.microsoft.com/office/drawing/2014/main" id="{577BC0F8-C1C7-E04C-8C45-663809F04F1B}"/>
              </a:ext>
            </a:extLst>
          </p:cNvPr>
          <p:cNvSpPr txBox="1"/>
          <p:nvPr/>
        </p:nvSpPr>
        <p:spPr>
          <a:xfrm>
            <a:off x="5366713" y="2048719"/>
            <a:ext cx="1210588" cy="400110"/>
          </a:xfrm>
          <a:prstGeom prst="rect">
            <a:avLst/>
          </a:prstGeom>
          <a:noFill/>
        </p:spPr>
        <p:txBody>
          <a:bodyPr wrap="none" rtlCol="0">
            <a:spAutoFit/>
          </a:bodyPr>
          <a:lstStyle/>
          <a:p>
            <a:r>
              <a:rPr lang="zh-TW" altLang="en-US" sz="2000" b="1" dirty="0">
                <a:latin typeface="HelveticaNeueLT Pro 35 Th" pitchFamily="34" charset="0"/>
              </a:rPr>
              <a:t>單向傳遞</a:t>
            </a:r>
          </a:p>
        </p:txBody>
      </p:sp>
    </p:spTree>
    <p:extLst>
      <p:ext uri="{BB962C8B-B14F-4D97-AF65-F5344CB8AC3E}">
        <p14:creationId xmlns:p14="http://schemas.microsoft.com/office/powerpoint/2010/main" val="1592468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887AFBCE-E66D-6240-9851-1C19A1BFAD9C}"/>
              </a:ext>
            </a:extLst>
          </p:cNvPr>
          <p:cNvPicPr>
            <a:picLocks noChangeAspect="1"/>
          </p:cNvPicPr>
          <p:nvPr/>
        </p:nvPicPr>
        <p:blipFill>
          <a:blip r:embed="rId2"/>
          <a:stretch>
            <a:fillRect/>
          </a:stretch>
        </p:blipFill>
        <p:spPr>
          <a:xfrm>
            <a:off x="4628819" y="135323"/>
            <a:ext cx="2686381" cy="787400"/>
          </a:xfrm>
          <a:prstGeom prst="rect">
            <a:avLst/>
          </a:prstGeom>
        </p:spPr>
      </p:pic>
      <p:sp>
        <p:nvSpPr>
          <p:cNvPr id="16" name="文字方塊 15">
            <a:extLst>
              <a:ext uri="{FF2B5EF4-FFF2-40B4-BE49-F238E27FC236}">
                <a16:creationId xmlns:a16="http://schemas.microsoft.com/office/drawing/2014/main" id="{58B41127-7123-E54B-8005-9C6AF2185ACA}"/>
              </a:ext>
            </a:extLst>
          </p:cNvPr>
          <p:cNvSpPr txBox="1"/>
          <p:nvPr/>
        </p:nvSpPr>
        <p:spPr>
          <a:xfrm>
            <a:off x="5161530" y="189165"/>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分群分析</a:t>
            </a:r>
          </a:p>
        </p:txBody>
      </p:sp>
      <p:pic>
        <p:nvPicPr>
          <p:cNvPr id="5" name="圖片 4">
            <a:extLst>
              <a:ext uri="{FF2B5EF4-FFF2-40B4-BE49-F238E27FC236}">
                <a16:creationId xmlns:a16="http://schemas.microsoft.com/office/drawing/2014/main" id="{DD471BB4-552A-49BB-8AE2-C2D47BB3065A}"/>
              </a:ext>
            </a:extLst>
          </p:cNvPr>
          <p:cNvPicPr>
            <a:picLocks noChangeAspect="1"/>
          </p:cNvPicPr>
          <p:nvPr/>
        </p:nvPicPr>
        <p:blipFill>
          <a:blip r:embed="rId3"/>
          <a:stretch>
            <a:fillRect/>
          </a:stretch>
        </p:blipFill>
        <p:spPr>
          <a:xfrm>
            <a:off x="2684762" y="922723"/>
            <a:ext cx="6574491" cy="4941472"/>
          </a:xfrm>
          <a:prstGeom prst="rect">
            <a:avLst/>
          </a:prstGeom>
        </p:spPr>
      </p:pic>
      <p:sp>
        <p:nvSpPr>
          <p:cNvPr id="6" name="矩形: 圓角 5">
            <a:extLst>
              <a:ext uri="{FF2B5EF4-FFF2-40B4-BE49-F238E27FC236}">
                <a16:creationId xmlns:a16="http://schemas.microsoft.com/office/drawing/2014/main" id="{E629104D-C0BA-42A1-B1AF-841AE928C369}"/>
              </a:ext>
            </a:extLst>
          </p:cNvPr>
          <p:cNvSpPr/>
          <p:nvPr/>
        </p:nvSpPr>
        <p:spPr>
          <a:xfrm>
            <a:off x="9395013" y="4518212"/>
            <a:ext cx="2133600" cy="164950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sz="4800" dirty="0"/>
              <a:t>非常樂觀</a:t>
            </a:r>
          </a:p>
        </p:txBody>
      </p:sp>
    </p:spTree>
    <p:extLst>
      <p:ext uri="{BB962C8B-B14F-4D97-AF65-F5344CB8AC3E}">
        <p14:creationId xmlns:p14="http://schemas.microsoft.com/office/powerpoint/2010/main" val="1351402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B3CBE1E-C501-4F3A-8B82-B799A811373A}"/>
              </a:ext>
            </a:extLst>
          </p:cNvPr>
          <p:cNvPicPr>
            <a:picLocks noChangeAspect="1"/>
          </p:cNvPicPr>
          <p:nvPr/>
        </p:nvPicPr>
        <p:blipFill>
          <a:blip r:embed="rId2"/>
          <a:stretch>
            <a:fillRect/>
          </a:stretch>
        </p:blipFill>
        <p:spPr>
          <a:xfrm>
            <a:off x="2589119" y="914467"/>
            <a:ext cx="6691032" cy="5029066"/>
          </a:xfrm>
          <a:prstGeom prst="rect">
            <a:avLst/>
          </a:prstGeom>
        </p:spPr>
      </p:pic>
      <p:sp>
        <p:nvSpPr>
          <p:cNvPr id="3" name="矩形: 圓角 2">
            <a:extLst>
              <a:ext uri="{FF2B5EF4-FFF2-40B4-BE49-F238E27FC236}">
                <a16:creationId xmlns:a16="http://schemas.microsoft.com/office/drawing/2014/main" id="{83BC5E29-6D2B-4EC9-8147-8FB44BE05C5B}"/>
              </a:ext>
            </a:extLst>
          </p:cNvPr>
          <p:cNvSpPr/>
          <p:nvPr/>
        </p:nvSpPr>
        <p:spPr>
          <a:xfrm>
            <a:off x="9395013" y="4518212"/>
            <a:ext cx="2133600" cy="164950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sz="4800" dirty="0"/>
              <a:t>非常悲觀</a:t>
            </a:r>
          </a:p>
        </p:txBody>
      </p:sp>
      <p:pic>
        <p:nvPicPr>
          <p:cNvPr id="4" name="圖片 3">
            <a:extLst>
              <a:ext uri="{FF2B5EF4-FFF2-40B4-BE49-F238E27FC236}">
                <a16:creationId xmlns:a16="http://schemas.microsoft.com/office/drawing/2014/main" id="{E90D79DD-8C74-4981-85C7-312847B9B26B}"/>
              </a:ext>
            </a:extLst>
          </p:cNvPr>
          <p:cNvPicPr>
            <a:picLocks noChangeAspect="1"/>
          </p:cNvPicPr>
          <p:nvPr/>
        </p:nvPicPr>
        <p:blipFill>
          <a:blip r:embed="rId3"/>
          <a:stretch>
            <a:fillRect/>
          </a:stretch>
        </p:blipFill>
        <p:spPr>
          <a:xfrm>
            <a:off x="4628819" y="135323"/>
            <a:ext cx="2686381" cy="787400"/>
          </a:xfrm>
          <a:prstGeom prst="rect">
            <a:avLst/>
          </a:prstGeom>
        </p:spPr>
      </p:pic>
      <p:sp>
        <p:nvSpPr>
          <p:cNvPr id="5" name="文字方塊 4">
            <a:extLst>
              <a:ext uri="{FF2B5EF4-FFF2-40B4-BE49-F238E27FC236}">
                <a16:creationId xmlns:a16="http://schemas.microsoft.com/office/drawing/2014/main" id="{16AD27BA-AB21-4739-A914-F60BBEB2FC87}"/>
              </a:ext>
            </a:extLst>
          </p:cNvPr>
          <p:cNvSpPr txBox="1"/>
          <p:nvPr/>
        </p:nvSpPr>
        <p:spPr>
          <a:xfrm>
            <a:off x="5161530" y="189165"/>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分群分析</a:t>
            </a:r>
          </a:p>
        </p:txBody>
      </p:sp>
    </p:spTree>
    <p:extLst>
      <p:ext uri="{BB962C8B-B14F-4D97-AF65-F5344CB8AC3E}">
        <p14:creationId xmlns:p14="http://schemas.microsoft.com/office/powerpoint/2010/main" val="321130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F6BAB1A6-D9FE-4C69-83DE-43BA28D5007C}"/>
              </a:ext>
            </a:extLst>
          </p:cNvPr>
          <p:cNvSpPr txBox="1"/>
          <p:nvPr/>
        </p:nvSpPr>
        <p:spPr>
          <a:xfrm>
            <a:off x="3573638" y="2941744"/>
            <a:ext cx="4796742" cy="1107996"/>
          </a:xfrm>
          <a:prstGeom prst="rect">
            <a:avLst/>
          </a:prstGeom>
          <a:noFill/>
        </p:spPr>
        <p:txBody>
          <a:bodyPr wrap="square" rtlCol="0">
            <a:spAutoFit/>
          </a:bodyPr>
          <a:lstStyle/>
          <a:p>
            <a:pPr algn="ctr"/>
            <a:r>
              <a:rPr kumimoji="1" lang="zh-TW" altLang="en-US" sz="6600" dirty="0">
                <a:solidFill>
                  <a:srgbClr val="000000"/>
                </a:solidFill>
                <a:effectLst>
                  <a:outerShdw blurRad="38100" dist="19050" dir="2700000" algn="tl">
                    <a:schemeClr val="dk1">
                      <a:alpha val="40000"/>
                    </a:schemeClr>
                  </a:outerShdw>
                </a:effectLst>
                <a:cs typeface="Times New Roman" panose="02020603050405020304" pitchFamily="18" charset="0"/>
              </a:rPr>
              <a:t>總預測</a:t>
            </a:r>
          </a:p>
        </p:txBody>
      </p:sp>
      <p:pic>
        <p:nvPicPr>
          <p:cNvPr id="3" name="圖片 2">
            <a:extLst>
              <a:ext uri="{FF2B5EF4-FFF2-40B4-BE49-F238E27FC236}">
                <a16:creationId xmlns:a16="http://schemas.microsoft.com/office/drawing/2014/main" id="{34E63EED-8DF5-44A1-A6A9-59995B4E41FB}"/>
              </a:ext>
            </a:extLst>
          </p:cNvPr>
          <p:cNvPicPr>
            <a:picLocks noChangeAspect="1"/>
          </p:cNvPicPr>
          <p:nvPr/>
        </p:nvPicPr>
        <p:blipFill>
          <a:blip r:embed="rId2"/>
          <a:stretch>
            <a:fillRect/>
          </a:stretch>
        </p:blipFill>
        <p:spPr>
          <a:xfrm>
            <a:off x="4628819" y="135323"/>
            <a:ext cx="2686381" cy="787400"/>
          </a:xfrm>
          <a:prstGeom prst="rect">
            <a:avLst/>
          </a:prstGeom>
        </p:spPr>
      </p:pic>
    </p:spTree>
    <p:extLst>
      <p:ext uri="{BB962C8B-B14F-4D97-AF65-F5344CB8AC3E}">
        <p14:creationId xmlns:p14="http://schemas.microsoft.com/office/powerpoint/2010/main" val="2664385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1065599-567F-41C0-BA58-9A9096134E71}"/>
              </a:ext>
            </a:extLst>
          </p:cNvPr>
          <p:cNvPicPr>
            <a:picLocks noChangeAspect="1"/>
          </p:cNvPicPr>
          <p:nvPr/>
        </p:nvPicPr>
        <p:blipFill>
          <a:blip r:embed="rId2"/>
          <a:stretch>
            <a:fillRect/>
          </a:stretch>
        </p:blipFill>
        <p:spPr>
          <a:xfrm>
            <a:off x="4628819" y="135323"/>
            <a:ext cx="2686381" cy="787400"/>
          </a:xfrm>
          <a:prstGeom prst="rect">
            <a:avLst/>
          </a:prstGeom>
        </p:spPr>
      </p:pic>
      <p:pic>
        <p:nvPicPr>
          <p:cNvPr id="12290" name="Picture 2">
            <a:extLst>
              <a:ext uri="{FF2B5EF4-FFF2-40B4-BE49-F238E27FC236}">
                <a16:creationId xmlns:a16="http://schemas.microsoft.com/office/drawing/2014/main" id="{06EC3B0C-612D-4592-B4DF-9CBF400DB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903" y="1121744"/>
            <a:ext cx="4156106" cy="277073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BE9B4675-7DEC-48DC-A7A9-9A26BD97A1F6}"/>
              </a:ext>
            </a:extLst>
          </p:cNvPr>
          <p:cNvPicPr>
            <a:picLocks noChangeAspect="1"/>
          </p:cNvPicPr>
          <p:nvPr/>
        </p:nvPicPr>
        <p:blipFill>
          <a:blip r:embed="rId4"/>
          <a:stretch>
            <a:fillRect/>
          </a:stretch>
        </p:blipFill>
        <p:spPr>
          <a:xfrm>
            <a:off x="6498911" y="1120481"/>
            <a:ext cx="4158000" cy="2772000"/>
          </a:xfrm>
          <a:prstGeom prst="rect">
            <a:avLst/>
          </a:prstGeom>
        </p:spPr>
      </p:pic>
      <p:pic>
        <p:nvPicPr>
          <p:cNvPr id="5" name="圖片 4">
            <a:extLst>
              <a:ext uri="{FF2B5EF4-FFF2-40B4-BE49-F238E27FC236}">
                <a16:creationId xmlns:a16="http://schemas.microsoft.com/office/drawing/2014/main" id="{343ED446-AA01-4823-AB46-B56F51580730}"/>
              </a:ext>
            </a:extLst>
          </p:cNvPr>
          <p:cNvPicPr>
            <a:picLocks noChangeAspect="1"/>
          </p:cNvPicPr>
          <p:nvPr/>
        </p:nvPicPr>
        <p:blipFill>
          <a:blip r:embed="rId5"/>
          <a:stretch>
            <a:fillRect/>
          </a:stretch>
        </p:blipFill>
        <p:spPr>
          <a:xfrm>
            <a:off x="6498910" y="3892480"/>
            <a:ext cx="4156105" cy="2770737"/>
          </a:xfrm>
          <a:prstGeom prst="rect">
            <a:avLst/>
          </a:prstGeom>
        </p:spPr>
      </p:pic>
      <p:pic>
        <p:nvPicPr>
          <p:cNvPr id="6" name="圖片 5">
            <a:extLst>
              <a:ext uri="{FF2B5EF4-FFF2-40B4-BE49-F238E27FC236}">
                <a16:creationId xmlns:a16="http://schemas.microsoft.com/office/drawing/2014/main" id="{444279B5-82EE-495E-B7D2-03DD85CDB283}"/>
              </a:ext>
            </a:extLst>
          </p:cNvPr>
          <p:cNvPicPr>
            <a:picLocks noChangeAspect="1"/>
          </p:cNvPicPr>
          <p:nvPr/>
        </p:nvPicPr>
        <p:blipFill>
          <a:blip r:embed="rId6"/>
          <a:stretch>
            <a:fillRect/>
          </a:stretch>
        </p:blipFill>
        <p:spPr>
          <a:xfrm>
            <a:off x="1891054" y="3873694"/>
            <a:ext cx="4080955" cy="2776732"/>
          </a:xfrm>
          <a:prstGeom prst="rect">
            <a:avLst/>
          </a:prstGeom>
        </p:spPr>
      </p:pic>
      <p:sp>
        <p:nvSpPr>
          <p:cNvPr id="7" name="矩形: 圓角 6">
            <a:extLst>
              <a:ext uri="{FF2B5EF4-FFF2-40B4-BE49-F238E27FC236}">
                <a16:creationId xmlns:a16="http://schemas.microsoft.com/office/drawing/2014/main" id="{66357269-1BA1-4716-96D1-8378655A50FA}"/>
              </a:ext>
            </a:extLst>
          </p:cNvPr>
          <p:cNvSpPr/>
          <p:nvPr/>
        </p:nvSpPr>
        <p:spPr>
          <a:xfrm>
            <a:off x="3375498" y="339063"/>
            <a:ext cx="1595336" cy="5836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b="1" dirty="0"/>
              <a:t>第一次預測</a:t>
            </a:r>
          </a:p>
        </p:txBody>
      </p:sp>
      <p:sp>
        <p:nvSpPr>
          <p:cNvPr id="9" name="矩形: 圓角 8">
            <a:extLst>
              <a:ext uri="{FF2B5EF4-FFF2-40B4-BE49-F238E27FC236}">
                <a16:creationId xmlns:a16="http://schemas.microsoft.com/office/drawing/2014/main" id="{2703DE24-2CDD-40EE-BB4C-C145CF6964F8}"/>
              </a:ext>
            </a:extLst>
          </p:cNvPr>
          <p:cNvSpPr/>
          <p:nvPr/>
        </p:nvSpPr>
        <p:spPr>
          <a:xfrm>
            <a:off x="7885889" y="333065"/>
            <a:ext cx="1595336" cy="5836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b="1" dirty="0"/>
              <a:t>第二次預測</a:t>
            </a:r>
          </a:p>
        </p:txBody>
      </p:sp>
      <p:sp>
        <p:nvSpPr>
          <p:cNvPr id="10" name="矩形: 圓角 9">
            <a:extLst>
              <a:ext uri="{FF2B5EF4-FFF2-40B4-BE49-F238E27FC236}">
                <a16:creationId xmlns:a16="http://schemas.microsoft.com/office/drawing/2014/main" id="{AA2878DD-15EB-4649-A39B-1973D03A0B67}"/>
              </a:ext>
            </a:extLst>
          </p:cNvPr>
          <p:cNvSpPr/>
          <p:nvPr/>
        </p:nvSpPr>
        <p:spPr>
          <a:xfrm>
            <a:off x="220567" y="2214651"/>
            <a:ext cx="1595336" cy="583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b="1" dirty="0"/>
              <a:t>Predict</a:t>
            </a:r>
            <a:endParaRPr lang="zh-TW" altLang="en-US" sz="2000" b="1" dirty="0"/>
          </a:p>
        </p:txBody>
      </p:sp>
      <p:sp>
        <p:nvSpPr>
          <p:cNvPr id="11" name="矩形: 圓角 10">
            <a:extLst>
              <a:ext uri="{FF2B5EF4-FFF2-40B4-BE49-F238E27FC236}">
                <a16:creationId xmlns:a16="http://schemas.microsoft.com/office/drawing/2014/main" id="{407B340F-BA34-4C5B-9CF0-F42FEAE82A36}"/>
              </a:ext>
            </a:extLst>
          </p:cNvPr>
          <p:cNvSpPr/>
          <p:nvPr/>
        </p:nvSpPr>
        <p:spPr>
          <a:xfrm>
            <a:off x="220567" y="4917024"/>
            <a:ext cx="1595336" cy="583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b="1" dirty="0"/>
              <a:t>True</a:t>
            </a:r>
            <a:endParaRPr lang="zh-TW" altLang="en-US" sz="2000" b="1" dirty="0"/>
          </a:p>
        </p:txBody>
      </p:sp>
    </p:spTree>
    <p:extLst>
      <p:ext uri="{BB962C8B-B14F-4D97-AF65-F5344CB8AC3E}">
        <p14:creationId xmlns:p14="http://schemas.microsoft.com/office/powerpoint/2010/main" val="2962700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DA4003F-33F5-42D2-A2CB-09EC203C76E2}"/>
              </a:ext>
            </a:extLst>
          </p:cNvPr>
          <p:cNvPicPr>
            <a:picLocks noChangeAspect="1"/>
          </p:cNvPicPr>
          <p:nvPr/>
        </p:nvPicPr>
        <p:blipFill>
          <a:blip r:embed="rId2"/>
          <a:stretch>
            <a:fillRect/>
          </a:stretch>
        </p:blipFill>
        <p:spPr>
          <a:xfrm>
            <a:off x="4628819" y="135323"/>
            <a:ext cx="2686381" cy="787400"/>
          </a:xfrm>
          <a:prstGeom prst="rect">
            <a:avLst/>
          </a:prstGeom>
        </p:spPr>
      </p:pic>
      <p:pic>
        <p:nvPicPr>
          <p:cNvPr id="3" name="圖片 2">
            <a:extLst>
              <a:ext uri="{FF2B5EF4-FFF2-40B4-BE49-F238E27FC236}">
                <a16:creationId xmlns:a16="http://schemas.microsoft.com/office/drawing/2014/main" id="{49E7B9E4-4345-466B-A829-6C4D67FCD0BC}"/>
              </a:ext>
            </a:extLst>
          </p:cNvPr>
          <p:cNvPicPr>
            <a:picLocks noChangeAspect="1"/>
          </p:cNvPicPr>
          <p:nvPr/>
        </p:nvPicPr>
        <p:blipFill>
          <a:blip r:embed="rId3"/>
          <a:stretch>
            <a:fillRect/>
          </a:stretch>
        </p:blipFill>
        <p:spPr>
          <a:xfrm>
            <a:off x="1807790" y="1120465"/>
            <a:ext cx="4651500" cy="2772000"/>
          </a:xfrm>
          <a:prstGeom prst="rect">
            <a:avLst/>
          </a:prstGeom>
        </p:spPr>
      </p:pic>
      <p:pic>
        <p:nvPicPr>
          <p:cNvPr id="5" name="圖片 4">
            <a:extLst>
              <a:ext uri="{FF2B5EF4-FFF2-40B4-BE49-F238E27FC236}">
                <a16:creationId xmlns:a16="http://schemas.microsoft.com/office/drawing/2014/main" id="{285A3C82-7C21-46E1-820D-69087DCB2290}"/>
              </a:ext>
            </a:extLst>
          </p:cNvPr>
          <p:cNvPicPr>
            <a:picLocks noChangeAspect="1"/>
          </p:cNvPicPr>
          <p:nvPr/>
        </p:nvPicPr>
        <p:blipFill>
          <a:blip r:embed="rId4"/>
          <a:stretch>
            <a:fillRect/>
          </a:stretch>
        </p:blipFill>
        <p:spPr>
          <a:xfrm>
            <a:off x="6513724" y="1209227"/>
            <a:ext cx="4179323" cy="2772000"/>
          </a:xfrm>
          <a:prstGeom prst="rect">
            <a:avLst/>
          </a:prstGeom>
        </p:spPr>
      </p:pic>
      <p:pic>
        <p:nvPicPr>
          <p:cNvPr id="6" name="圖片 5">
            <a:extLst>
              <a:ext uri="{FF2B5EF4-FFF2-40B4-BE49-F238E27FC236}">
                <a16:creationId xmlns:a16="http://schemas.microsoft.com/office/drawing/2014/main" id="{E084B4BA-B03A-4F3F-8057-40C31A60AAEF}"/>
              </a:ext>
            </a:extLst>
          </p:cNvPr>
          <p:cNvPicPr>
            <a:picLocks noChangeAspect="1"/>
          </p:cNvPicPr>
          <p:nvPr/>
        </p:nvPicPr>
        <p:blipFill>
          <a:blip r:embed="rId5"/>
          <a:stretch>
            <a:fillRect/>
          </a:stretch>
        </p:blipFill>
        <p:spPr>
          <a:xfrm>
            <a:off x="6474694" y="4003012"/>
            <a:ext cx="4257381" cy="2838254"/>
          </a:xfrm>
          <a:prstGeom prst="rect">
            <a:avLst/>
          </a:prstGeom>
        </p:spPr>
      </p:pic>
      <p:pic>
        <p:nvPicPr>
          <p:cNvPr id="7" name="圖片 6">
            <a:extLst>
              <a:ext uri="{FF2B5EF4-FFF2-40B4-BE49-F238E27FC236}">
                <a16:creationId xmlns:a16="http://schemas.microsoft.com/office/drawing/2014/main" id="{25A6D0E3-1968-40A5-8F93-6519A2FF29BB}"/>
              </a:ext>
            </a:extLst>
          </p:cNvPr>
          <p:cNvPicPr>
            <a:picLocks noChangeAspect="1"/>
          </p:cNvPicPr>
          <p:nvPr/>
        </p:nvPicPr>
        <p:blipFill>
          <a:blip r:embed="rId6"/>
          <a:stretch>
            <a:fillRect/>
          </a:stretch>
        </p:blipFill>
        <p:spPr>
          <a:xfrm>
            <a:off x="1949786" y="3981227"/>
            <a:ext cx="4155942" cy="2770628"/>
          </a:xfrm>
          <a:prstGeom prst="rect">
            <a:avLst/>
          </a:prstGeom>
        </p:spPr>
      </p:pic>
      <p:pic>
        <p:nvPicPr>
          <p:cNvPr id="8" name="圖片 7">
            <a:extLst>
              <a:ext uri="{FF2B5EF4-FFF2-40B4-BE49-F238E27FC236}">
                <a16:creationId xmlns:a16="http://schemas.microsoft.com/office/drawing/2014/main" id="{6FA03D2D-3B46-42A6-801D-DC9900983B9C}"/>
              </a:ext>
            </a:extLst>
          </p:cNvPr>
          <p:cNvPicPr>
            <a:picLocks noChangeAspect="1"/>
          </p:cNvPicPr>
          <p:nvPr/>
        </p:nvPicPr>
        <p:blipFill>
          <a:blip r:embed="rId2"/>
          <a:stretch>
            <a:fillRect/>
          </a:stretch>
        </p:blipFill>
        <p:spPr>
          <a:xfrm>
            <a:off x="4628819" y="135323"/>
            <a:ext cx="2686381" cy="787400"/>
          </a:xfrm>
          <a:prstGeom prst="rect">
            <a:avLst/>
          </a:prstGeom>
        </p:spPr>
      </p:pic>
      <p:sp>
        <p:nvSpPr>
          <p:cNvPr id="9" name="矩形: 圓角 8">
            <a:extLst>
              <a:ext uri="{FF2B5EF4-FFF2-40B4-BE49-F238E27FC236}">
                <a16:creationId xmlns:a16="http://schemas.microsoft.com/office/drawing/2014/main" id="{FB928C1C-4837-4F27-B492-826AFCCC911F}"/>
              </a:ext>
            </a:extLst>
          </p:cNvPr>
          <p:cNvSpPr/>
          <p:nvPr/>
        </p:nvSpPr>
        <p:spPr>
          <a:xfrm>
            <a:off x="3375498" y="339063"/>
            <a:ext cx="1595336" cy="5836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b="1" dirty="0"/>
              <a:t>第三次預測</a:t>
            </a:r>
          </a:p>
        </p:txBody>
      </p:sp>
      <p:sp>
        <p:nvSpPr>
          <p:cNvPr id="10" name="矩形: 圓角 9">
            <a:extLst>
              <a:ext uri="{FF2B5EF4-FFF2-40B4-BE49-F238E27FC236}">
                <a16:creationId xmlns:a16="http://schemas.microsoft.com/office/drawing/2014/main" id="{5D495DF4-701F-403D-B0E7-E292764B80DF}"/>
              </a:ext>
            </a:extLst>
          </p:cNvPr>
          <p:cNvSpPr/>
          <p:nvPr/>
        </p:nvSpPr>
        <p:spPr>
          <a:xfrm>
            <a:off x="7885889" y="333065"/>
            <a:ext cx="1595336" cy="5836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b="1" dirty="0"/>
              <a:t>第四次預測</a:t>
            </a:r>
          </a:p>
        </p:txBody>
      </p:sp>
      <p:sp>
        <p:nvSpPr>
          <p:cNvPr id="11" name="乘號 10">
            <a:extLst>
              <a:ext uri="{FF2B5EF4-FFF2-40B4-BE49-F238E27FC236}">
                <a16:creationId xmlns:a16="http://schemas.microsoft.com/office/drawing/2014/main" id="{49B08F3B-0E95-4831-90E4-B9E11672D15B}"/>
              </a:ext>
            </a:extLst>
          </p:cNvPr>
          <p:cNvSpPr/>
          <p:nvPr/>
        </p:nvSpPr>
        <p:spPr>
          <a:xfrm>
            <a:off x="8916448" y="624895"/>
            <a:ext cx="828187" cy="66602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C460CC34-521A-462D-96FC-E1E03A2BD241}"/>
              </a:ext>
            </a:extLst>
          </p:cNvPr>
          <p:cNvSpPr/>
          <p:nvPr/>
        </p:nvSpPr>
        <p:spPr>
          <a:xfrm>
            <a:off x="363357" y="2214651"/>
            <a:ext cx="1595336" cy="583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b="1" dirty="0"/>
              <a:t>Predict</a:t>
            </a:r>
            <a:endParaRPr lang="zh-TW" altLang="en-US" sz="2000" b="1" dirty="0"/>
          </a:p>
        </p:txBody>
      </p:sp>
      <p:sp>
        <p:nvSpPr>
          <p:cNvPr id="13" name="矩形: 圓角 12">
            <a:extLst>
              <a:ext uri="{FF2B5EF4-FFF2-40B4-BE49-F238E27FC236}">
                <a16:creationId xmlns:a16="http://schemas.microsoft.com/office/drawing/2014/main" id="{BAE07810-5C5C-4D7C-BA2F-B8C2515C94B0}"/>
              </a:ext>
            </a:extLst>
          </p:cNvPr>
          <p:cNvSpPr/>
          <p:nvPr/>
        </p:nvSpPr>
        <p:spPr>
          <a:xfrm>
            <a:off x="293822" y="4966601"/>
            <a:ext cx="1595336" cy="583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b="1" dirty="0"/>
              <a:t>True</a:t>
            </a:r>
            <a:endParaRPr lang="zh-TW" altLang="en-US" sz="2000" b="1" dirty="0"/>
          </a:p>
        </p:txBody>
      </p:sp>
    </p:spTree>
    <p:extLst>
      <p:ext uri="{BB962C8B-B14F-4D97-AF65-F5344CB8AC3E}">
        <p14:creationId xmlns:p14="http://schemas.microsoft.com/office/powerpoint/2010/main" val="2887485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5CF3D45-8D3B-43FE-A682-EC067AF6C747}"/>
              </a:ext>
            </a:extLst>
          </p:cNvPr>
          <p:cNvPicPr>
            <a:picLocks noChangeAspect="1"/>
          </p:cNvPicPr>
          <p:nvPr/>
        </p:nvPicPr>
        <p:blipFill>
          <a:blip r:embed="rId2"/>
          <a:stretch>
            <a:fillRect/>
          </a:stretch>
        </p:blipFill>
        <p:spPr>
          <a:xfrm>
            <a:off x="4628819" y="135323"/>
            <a:ext cx="2686381" cy="787400"/>
          </a:xfrm>
          <a:prstGeom prst="rect">
            <a:avLst/>
          </a:prstGeom>
        </p:spPr>
      </p:pic>
      <p:pic>
        <p:nvPicPr>
          <p:cNvPr id="3" name="圖片 2">
            <a:extLst>
              <a:ext uri="{FF2B5EF4-FFF2-40B4-BE49-F238E27FC236}">
                <a16:creationId xmlns:a16="http://schemas.microsoft.com/office/drawing/2014/main" id="{1FCD3859-5DEF-44F6-A35F-B66CF83F1EEC}"/>
              </a:ext>
            </a:extLst>
          </p:cNvPr>
          <p:cNvPicPr>
            <a:picLocks noChangeAspect="1"/>
          </p:cNvPicPr>
          <p:nvPr/>
        </p:nvPicPr>
        <p:blipFill>
          <a:blip r:embed="rId3"/>
          <a:stretch>
            <a:fillRect/>
          </a:stretch>
        </p:blipFill>
        <p:spPr>
          <a:xfrm>
            <a:off x="1822767" y="1120465"/>
            <a:ext cx="4494000" cy="2772000"/>
          </a:xfrm>
          <a:prstGeom prst="rect">
            <a:avLst/>
          </a:prstGeom>
        </p:spPr>
      </p:pic>
      <p:pic>
        <p:nvPicPr>
          <p:cNvPr id="4" name="圖片 3">
            <a:extLst>
              <a:ext uri="{FF2B5EF4-FFF2-40B4-BE49-F238E27FC236}">
                <a16:creationId xmlns:a16="http://schemas.microsoft.com/office/drawing/2014/main" id="{923585A5-BD56-467A-A714-B5766E550DC0}"/>
              </a:ext>
            </a:extLst>
          </p:cNvPr>
          <p:cNvPicPr>
            <a:picLocks noChangeAspect="1"/>
          </p:cNvPicPr>
          <p:nvPr/>
        </p:nvPicPr>
        <p:blipFill>
          <a:blip r:embed="rId4"/>
          <a:stretch>
            <a:fillRect/>
          </a:stretch>
        </p:blipFill>
        <p:spPr>
          <a:xfrm>
            <a:off x="6443947" y="1147265"/>
            <a:ext cx="4441500" cy="2772000"/>
          </a:xfrm>
          <a:prstGeom prst="rect">
            <a:avLst/>
          </a:prstGeom>
        </p:spPr>
      </p:pic>
      <p:pic>
        <p:nvPicPr>
          <p:cNvPr id="5" name="圖片 4">
            <a:extLst>
              <a:ext uri="{FF2B5EF4-FFF2-40B4-BE49-F238E27FC236}">
                <a16:creationId xmlns:a16="http://schemas.microsoft.com/office/drawing/2014/main" id="{2E39682C-E3FA-420B-B294-38822E3B1ABF}"/>
              </a:ext>
            </a:extLst>
          </p:cNvPr>
          <p:cNvPicPr>
            <a:picLocks noChangeAspect="1"/>
          </p:cNvPicPr>
          <p:nvPr/>
        </p:nvPicPr>
        <p:blipFill>
          <a:blip r:embed="rId5"/>
          <a:stretch>
            <a:fillRect/>
          </a:stretch>
        </p:blipFill>
        <p:spPr>
          <a:xfrm>
            <a:off x="6443947" y="3919265"/>
            <a:ext cx="4158000" cy="2772000"/>
          </a:xfrm>
          <a:prstGeom prst="rect">
            <a:avLst/>
          </a:prstGeom>
        </p:spPr>
      </p:pic>
      <p:pic>
        <p:nvPicPr>
          <p:cNvPr id="6" name="圖片 5">
            <a:extLst>
              <a:ext uri="{FF2B5EF4-FFF2-40B4-BE49-F238E27FC236}">
                <a16:creationId xmlns:a16="http://schemas.microsoft.com/office/drawing/2014/main" id="{66A1868D-6FE9-47AB-AAD6-FBAD943576B6}"/>
              </a:ext>
            </a:extLst>
          </p:cNvPr>
          <p:cNvPicPr>
            <a:picLocks noChangeAspect="1"/>
          </p:cNvPicPr>
          <p:nvPr/>
        </p:nvPicPr>
        <p:blipFill>
          <a:blip r:embed="rId6"/>
          <a:stretch>
            <a:fillRect/>
          </a:stretch>
        </p:blipFill>
        <p:spPr>
          <a:xfrm>
            <a:off x="1860131" y="3892465"/>
            <a:ext cx="4158000" cy="2772000"/>
          </a:xfrm>
          <a:prstGeom prst="rect">
            <a:avLst/>
          </a:prstGeom>
        </p:spPr>
      </p:pic>
      <p:pic>
        <p:nvPicPr>
          <p:cNvPr id="7" name="圖片 6">
            <a:extLst>
              <a:ext uri="{FF2B5EF4-FFF2-40B4-BE49-F238E27FC236}">
                <a16:creationId xmlns:a16="http://schemas.microsoft.com/office/drawing/2014/main" id="{13900607-0915-45BE-AB30-55E723EC4D30}"/>
              </a:ext>
            </a:extLst>
          </p:cNvPr>
          <p:cNvPicPr>
            <a:picLocks noChangeAspect="1"/>
          </p:cNvPicPr>
          <p:nvPr/>
        </p:nvPicPr>
        <p:blipFill>
          <a:blip r:embed="rId2"/>
          <a:stretch>
            <a:fillRect/>
          </a:stretch>
        </p:blipFill>
        <p:spPr>
          <a:xfrm>
            <a:off x="4628819" y="135323"/>
            <a:ext cx="2686381" cy="787400"/>
          </a:xfrm>
          <a:prstGeom prst="rect">
            <a:avLst/>
          </a:prstGeom>
        </p:spPr>
      </p:pic>
      <p:sp>
        <p:nvSpPr>
          <p:cNvPr id="8" name="矩形: 圓角 7">
            <a:extLst>
              <a:ext uri="{FF2B5EF4-FFF2-40B4-BE49-F238E27FC236}">
                <a16:creationId xmlns:a16="http://schemas.microsoft.com/office/drawing/2014/main" id="{46C7CFCB-4406-46FD-8726-4D783200C421}"/>
              </a:ext>
            </a:extLst>
          </p:cNvPr>
          <p:cNvSpPr/>
          <p:nvPr/>
        </p:nvSpPr>
        <p:spPr>
          <a:xfrm>
            <a:off x="3375498" y="339063"/>
            <a:ext cx="1595336" cy="5836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b="1" dirty="0"/>
              <a:t>第五次預測</a:t>
            </a:r>
          </a:p>
        </p:txBody>
      </p:sp>
      <p:sp>
        <p:nvSpPr>
          <p:cNvPr id="9" name="矩形: 圓角 8">
            <a:extLst>
              <a:ext uri="{FF2B5EF4-FFF2-40B4-BE49-F238E27FC236}">
                <a16:creationId xmlns:a16="http://schemas.microsoft.com/office/drawing/2014/main" id="{164FFC94-9690-42ED-A43D-46536399303D}"/>
              </a:ext>
            </a:extLst>
          </p:cNvPr>
          <p:cNvSpPr/>
          <p:nvPr/>
        </p:nvSpPr>
        <p:spPr>
          <a:xfrm>
            <a:off x="7885889" y="333065"/>
            <a:ext cx="1595336" cy="5836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b="1" dirty="0"/>
              <a:t>第六次預測</a:t>
            </a:r>
          </a:p>
        </p:txBody>
      </p:sp>
      <p:sp>
        <p:nvSpPr>
          <p:cNvPr id="10" name="乘號 9">
            <a:extLst>
              <a:ext uri="{FF2B5EF4-FFF2-40B4-BE49-F238E27FC236}">
                <a16:creationId xmlns:a16="http://schemas.microsoft.com/office/drawing/2014/main" id="{19A8362F-4D92-43E3-BF7C-8679198BD035}"/>
              </a:ext>
            </a:extLst>
          </p:cNvPr>
          <p:cNvSpPr/>
          <p:nvPr/>
        </p:nvSpPr>
        <p:spPr>
          <a:xfrm>
            <a:off x="8916448" y="624895"/>
            <a:ext cx="828187" cy="66602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F5AFCF7F-207D-4AA7-9EF8-F2F019D018AD}"/>
              </a:ext>
            </a:extLst>
          </p:cNvPr>
          <p:cNvSpPr/>
          <p:nvPr/>
        </p:nvSpPr>
        <p:spPr>
          <a:xfrm>
            <a:off x="293822" y="2194601"/>
            <a:ext cx="1595336" cy="583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b="1" dirty="0"/>
              <a:t>Predict</a:t>
            </a:r>
            <a:endParaRPr lang="zh-TW" altLang="en-US" sz="2000" b="1" dirty="0"/>
          </a:p>
        </p:txBody>
      </p:sp>
      <p:sp>
        <p:nvSpPr>
          <p:cNvPr id="12" name="矩形: 圓角 11">
            <a:extLst>
              <a:ext uri="{FF2B5EF4-FFF2-40B4-BE49-F238E27FC236}">
                <a16:creationId xmlns:a16="http://schemas.microsoft.com/office/drawing/2014/main" id="{2C1A274A-1625-4DD9-97CA-E48F232C6E34}"/>
              </a:ext>
            </a:extLst>
          </p:cNvPr>
          <p:cNvSpPr/>
          <p:nvPr/>
        </p:nvSpPr>
        <p:spPr>
          <a:xfrm>
            <a:off x="293822" y="4966601"/>
            <a:ext cx="1595336" cy="583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b="1" dirty="0"/>
              <a:t>True</a:t>
            </a:r>
            <a:endParaRPr lang="zh-TW" altLang="en-US" sz="2000" b="1" dirty="0"/>
          </a:p>
        </p:txBody>
      </p:sp>
    </p:spTree>
    <p:extLst>
      <p:ext uri="{BB962C8B-B14F-4D97-AF65-F5344CB8AC3E}">
        <p14:creationId xmlns:p14="http://schemas.microsoft.com/office/powerpoint/2010/main" val="335786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C360DAE-402E-4EE6-B25A-B60356AB1F9C}"/>
              </a:ext>
            </a:extLst>
          </p:cNvPr>
          <p:cNvCxnSpPr>
            <a:cxnSpLocks/>
          </p:cNvCxnSpPr>
          <p:nvPr/>
        </p:nvCxnSpPr>
        <p:spPr>
          <a:xfrm flipH="1">
            <a:off x="4594579" y="2744476"/>
            <a:ext cx="4978800" cy="21238"/>
          </a:xfrm>
          <a:prstGeom prst="line">
            <a:avLst/>
          </a:prstGeom>
          <a:ln w="3175">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9D867D4F-FF0E-4112-8F6E-98829A9B5BC1}"/>
              </a:ext>
            </a:extLst>
          </p:cNvPr>
          <p:cNvCxnSpPr>
            <a:cxnSpLocks/>
          </p:cNvCxnSpPr>
          <p:nvPr/>
        </p:nvCxnSpPr>
        <p:spPr>
          <a:xfrm flipH="1">
            <a:off x="4834651" y="3647576"/>
            <a:ext cx="4705200" cy="30119"/>
          </a:xfrm>
          <a:prstGeom prst="line">
            <a:avLst/>
          </a:prstGeom>
          <a:ln w="3175">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71D36E9-6908-49CB-B119-F5890EC7B5BE}"/>
              </a:ext>
            </a:extLst>
          </p:cNvPr>
          <p:cNvCxnSpPr>
            <a:cxnSpLocks/>
          </p:cNvCxnSpPr>
          <p:nvPr/>
        </p:nvCxnSpPr>
        <p:spPr>
          <a:xfrm flipH="1">
            <a:off x="4254642" y="4610915"/>
            <a:ext cx="5310000" cy="20073"/>
          </a:xfrm>
          <a:prstGeom prst="line">
            <a:avLst/>
          </a:prstGeom>
          <a:ln w="3175">
            <a:solidFill>
              <a:srgbClr val="414455"/>
            </a:solidFill>
          </a:ln>
        </p:spPr>
        <p:style>
          <a:lnRef idx="1">
            <a:schemeClr val="accent1"/>
          </a:lnRef>
          <a:fillRef idx="0">
            <a:schemeClr val="accent1"/>
          </a:fillRef>
          <a:effectRef idx="0">
            <a:schemeClr val="accent1"/>
          </a:effectRef>
          <a:fontRef idx="minor">
            <a:schemeClr val="tx1"/>
          </a:fontRef>
        </p:style>
      </p:cxnSp>
      <p:sp>
        <p:nvSpPr>
          <p:cNvPr id="6" name="流程图: 决策 5">
            <a:extLst>
              <a:ext uri="{FF2B5EF4-FFF2-40B4-BE49-F238E27FC236}">
                <a16:creationId xmlns:a16="http://schemas.microsoft.com/office/drawing/2014/main" id="{8B3D0242-E836-47EC-B667-C02E68DE33E4}"/>
              </a:ext>
            </a:extLst>
          </p:cNvPr>
          <p:cNvSpPr/>
          <p:nvPr/>
        </p:nvSpPr>
        <p:spPr>
          <a:xfrm>
            <a:off x="3489004" y="2120881"/>
            <a:ext cx="1237634" cy="1157448"/>
          </a:xfrm>
          <a:prstGeom prst="flowChartDecisi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HelveticaNeueLT Pro 35 Th" pitchFamily="34" charset="0"/>
              </a:rPr>
              <a:t>基本面</a:t>
            </a:r>
          </a:p>
        </p:txBody>
      </p:sp>
      <p:sp>
        <p:nvSpPr>
          <p:cNvPr id="7" name="流程图: 决策 6">
            <a:extLst>
              <a:ext uri="{FF2B5EF4-FFF2-40B4-BE49-F238E27FC236}">
                <a16:creationId xmlns:a16="http://schemas.microsoft.com/office/drawing/2014/main" id="{51BB6DD4-39AF-4E2A-883F-EF7AE074F495}"/>
              </a:ext>
            </a:extLst>
          </p:cNvPr>
          <p:cNvSpPr/>
          <p:nvPr/>
        </p:nvSpPr>
        <p:spPr>
          <a:xfrm>
            <a:off x="3331460" y="3410818"/>
            <a:ext cx="1503190" cy="1464369"/>
          </a:xfrm>
          <a:prstGeom prst="flowChartDecisi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HelveticaNeueLT Pro 35 Th" pitchFamily="34" charset="0"/>
              </a:rPr>
              <a:t>市場面</a:t>
            </a:r>
            <a:endParaRPr lang="zh-CN" altLang="en-US" sz="1800" dirty="0">
              <a:latin typeface="HelveticaNeueLT Pro 35 Th" pitchFamily="34" charset="0"/>
            </a:endParaRPr>
          </a:p>
        </p:txBody>
      </p:sp>
      <p:sp>
        <p:nvSpPr>
          <p:cNvPr id="8" name="流程图: 决策 7">
            <a:extLst>
              <a:ext uri="{FF2B5EF4-FFF2-40B4-BE49-F238E27FC236}">
                <a16:creationId xmlns:a16="http://schemas.microsoft.com/office/drawing/2014/main" id="{26D3A59D-08C7-49E6-8DC9-D93B916AF4EB}"/>
              </a:ext>
            </a:extLst>
          </p:cNvPr>
          <p:cNvSpPr/>
          <p:nvPr/>
        </p:nvSpPr>
        <p:spPr>
          <a:xfrm>
            <a:off x="2091820" y="2411707"/>
            <a:ext cx="1887727" cy="1838975"/>
          </a:xfrm>
          <a:prstGeom prst="flowChartDecisi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HelveticaNeueLT Pro 35 Th" pitchFamily="34" charset="0"/>
              </a:rPr>
              <a:t>模型變數</a:t>
            </a:r>
          </a:p>
        </p:txBody>
      </p:sp>
      <p:sp>
        <p:nvSpPr>
          <p:cNvPr id="9" name="流程图: 决策 8">
            <a:extLst>
              <a:ext uri="{FF2B5EF4-FFF2-40B4-BE49-F238E27FC236}">
                <a16:creationId xmlns:a16="http://schemas.microsoft.com/office/drawing/2014/main" id="{AFF40DE8-B272-4BA8-AB8F-33E7F510C442}"/>
              </a:ext>
            </a:extLst>
          </p:cNvPr>
          <p:cNvSpPr/>
          <p:nvPr/>
        </p:nvSpPr>
        <p:spPr>
          <a:xfrm>
            <a:off x="4177263" y="2885356"/>
            <a:ext cx="1010746" cy="945260"/>
          </a:xfrm>
          <a:prstGeom prst="flowChartDecisi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HelveticaNeueLT Pro 35 Th" pitchFamily="34" charset="0"/>
              </a:rPr>
              <a:t>消息面</a:t>
            </a:r>
          </a:p>
        </p:txBody>
      </p:sp>
      <p:sp>
        <p:nvSpPr>
          <p:cNvPr id="10" name="矩形 9">
            <a:extLst>
              <a:ext uri="{FF2B5EF4-FFF2-40B4-BE49-F238E27FC236}">
                <a16:creationId xmlns:a16="http://schemas.microsoft.com/office/drawing/2014/main" id="{EE3C5BAC-90E4-4D63-B2A8-CCC47CAC80E1}"/>
              </a:ext>
            </a:extLst>
          </p:cNvPr>
          <p:cNvSpPr/>
          <p:nvPr/>
        </p:nvSpPr>
        <p:spPr>
          <a:xfrm>
            <a:off x="6443163" y="2396802"/>
            <a:ext cx="3135795" cy="369332"/>
          </a:xfrm>
          <a:prstGeom prst="rect">
            <a:avLst/>
          </a:prstGeom>
        </p:spPr>
        <p:txBody>
          <a:bodyPr wrap="none">
            <a:spAutoFit/>
          </a:bodyPr>
          <a:lstStyle/>
          <a:p>
            <a:pPr algn="r"/>
            <a:r>
              <a:rPr lang="en" altLang="zh-TW" dirty="0">
                <a:solidFill>
                  <a:srgbClr val="414455"/>
                </a:solidFill>
                <a:latin typeface="微软雅黑" pitchFamily="34" charset="-122"/>
                <a:ea typeface="微软雅黑" pitchFamily="34" charset="-122"/>
                <a:cs typeface="华文黑体" pitchFamily="2" charset="-122"/>
              </a:rPr>
              <a:t>Hash rate</a:t>
            </a:r>
            <a:r>
              <a:rPr lang="zh-TW" altLang="en-US" dirty="0">
                <a:solidFill>
                  <a:srgbClr val="414455"/>
                </a:solidFill>
                <a:latin typeface="微软雅黑" pitchFamily="34" charset="-122"/>
                <a:ea typeface="微软雅黑" pitchFamily="34" charset="-122"/>
                <a:cs typeface="华文黑体" pitchFamily="2" charset="-122"/>
              </a:rPr>
              <a:t>、</a:t>
            </a:r>
            <a:r>
              <a:rPr lang="en-US" altLang="zh-TW" dirty="0">
                <a:solidFill>
                  <a:srgbClr val="414455"/>
                </a:solidFill>
                <a:latin typeface="微软雅黑" pitchFamily="34" charset="-122"/>
                <a:ea typeface="微软雅黑" pitchFamily="34" charset="-122"/>
                <a:cs typeface="华文黑体" pitchFamily="2" charset="-122"/>
              </a:rPr>
              <a:t>Bitcoin Volume</a:t>
            </a:r>
            <a:endParaRPr lang="zh-CN" altLang="en-US" dirty="0">
              <a:solidFill>
                <a:srgbClr val="414455"/>
              </a:solidFill>
              <a:latin typeface="微软雅黑" pitchFamily="34" charset="-122"/>
              <a:ea typeface="微软雅黑" pitchFamily="34" charset="-122"/>
              <a:cs typeface="华文黑体" pitchFamily="2" charset="-122"/>
            </a:endParaRPr>
          </a:p>
        </p:txBody>
      </p:sp>
      <p:sp>
        <p:nvSpPr>
          <p:cNvPr id="11" name="矩形 10">
            <a:extLst>
              <a:ext uri="{FF2B5EF4-FFF2-40B4-BE49-F238E27FC236}">
                <a16:creationId xmlns:a16="http://schemas.microsoft.com/office/drawing/2014/main" id="{89188481-81A7-42D7-9B8B-4150D8478D8A}"/>
              </a:ext>
            </a:extLst>
          </p:cNvPr>
          <p:cNvSpPr/>
          <p:nvPr/>
        </p:nvSpPr>
        <p:spPr>
          <a:xfrm>
            <a:off x="7177036" y="3299902"/>
            <a:ext cx="2337435" cy="369332"/>
          </a:xfrm>
          <a:prstGeom prst="rect">
            <a:avLst/>
          </a:prstGeom>
        </p:spPr>
        <p:txBody>
          <a:bodyPr wrap="none">
            <a:spAutoFit/>
          </a:bodyPr>
          <a:lstStyle/>
          <a:p>
            <a:pPr lvl="0" algn="r"/>
            <a:r>
              <a:rPr lang="en-US" altLang="zh-CN" dirty="0">
                <a:solidFill>
                  <a:srgbClr val="414455"/>
                </a:solidFill>
                <a:latin typeface="微软雅黑" pitchFamily="34" charset="-122"/>
                <a:ea typeface="微软雅黑" pitchFamily="34" charset="-122"/>
                <a:cs typeface="华文黑体" pitchFamily="2" charset="-122"/>
              </a:rPr>
              <a:t>Google trend</a:t>
            </a:r>
            <a:r>
              <a:rPr lang="zh-TW" altLang="en-US" dirty="0">
                <a:solidFill>
                  <a:srgbClr val="414455"/>
                </a:solidFill>
                <a:latin typeface="微软雅黑" pitchFamily="34" charset="-122"/>
                <a:ea typeface="微软雅黑" pitchFamily="34" charset="-122"/>
                <a:cs typeface="华文黑体" pitchFamily="2" charset="-122"/>
              </a:rPr>
              <a:t> </a:t>
            </a:r>
            <a:r>
              <a:rPr lang="en-US" altLang="zh-TW" dirty="0">
                <a:solidFill>
                  <a:srgbClr val="414455"/>
                </a:solidFill>
                <a:latin typeface="微软雅黑" pitchFamily="34" charset="-122"/>
                <a:ea typeface="微软雅黑" pitchFamily="34" charset="-122"/>
                <a:cs typeface="华文黑体" pitchFamily="2" charset="-122"/>
              </a:rPr>
              <a:t>(</a:t>
            </a:r>
            <a:r>
              <a:rPr lang="zh-TW" altLang="en-US" dirty="0">
                <a:solidFill>
                  <a:srgbClr val="414455"/>
                </a:solidFill>
                <a:latin typeface="微软雅黑" pitchFamily="34" charset="-122"/>
                <a:ea typeface="微软雅黑" pitchFamily="34" charset="-122"/>
                <a:cs typeface="华文黑体" pitchFamily="2" charset="-122"/>
              </a:rPr>
              <a:t>省略</a:t>
            </a:r>
            <a:r>
              <a:rPr lang="en-US" altLang="zh-TW" dirty="0">
                <a:solidFill>
                  <a:srgbClr val="414455"/>
                </a:solidFill>
                <a:latin typeface="微软雅黑" pitchFamily="34" charset="-122"/>
                <a:ea typeface="微软雅黑" pitchFamily="34" charset="-122"/>
                <a:cs typeface="华文黑体" pitchFamily="2" charset="-122"/>
              </a:rPr>
              <a:t>)</a:t>
            </a:r>
            <a:endParaRPr lang="zh-CN" altLang="en-US" dirty="0">
              <a:solidFill>
                <a:srgbClr val="414455"/>
              </a:solidFill>
              <a:latin typeface="微软雅黑" pitchFamily="34" charset="-122"/>
              <a:ea typeface="微软雅黑" pitchFamily="34" charset="-122"/>
              <a:cs typeface="华文黑体" pitchFamily="2" charset="-122"/>
            </a:endParaRPr>
          </a:p>
        </p:txBody>
      </p:sp>
      <p:sp>
        <p:nvSpPr>
          <p:cNvPr id="13" name="矩形 12">
            <a:extLst>
              <a:ext uri="{FF2B5EF4-FFF2-40B4-BE49-F238E27FC236}">
                <a16:creationId xmlns:a16="http://schemas.microsoft.com/office/drawing/2014/main" id="{FB4420E9-FDE3-4908-BA89-0D43EAE96CEE}"/>
              </a:ext>
            </a:extLst>
          </p:cNvPr>
          <p:cNvSpPr/>
          <p:nvPr/>
        </p:nvSpPr>
        <p:spPr>
          <a:xfrm>
            <a:off x="4737928" y="4005731"/>
            <a:ext cx="4880201" cy="584775"/>
          </a:xfrm>
          <a:prstGeom prst="rect">
            <a:avLst/>
          </a:prstGeom>
        </p:spPr>
        <p:txBody>
          <a:bodyPr wrap="square">
            <a:spAutoFit/>
          </a:bodyPr>
          <a:lstStyle/>
          <a:p>
            <a:pPr lvl="0" algn="r"/>
            <a:r>
              <a:rPr lang="en" altLang="zh-TW" sz="1600" dirty="0">
                <a:solidFill>
                  <a:srgbClr val="414455"/>
                </a:solidFill>
                <a:latin typeface="微软雅黑" pitchFamily="34" charset="-122"/>
                <a:ea typeface="微软雅黑" pitchFamily="34" charset="-122"/>
                <a:cs typeface="华文黑体" pitchFamily="2" charset="-122"/>
              </a:rPr>
              <a:t>NVIDIA </a:t>
            </a:r>
            <a:r>
              <a:rPr lang="zh-TW" altLang="en-US" sz="1600" dirty="0">
                <a:solidFill>
                  <a:srgbClr val="414455"/>
                </a:solidFill>
                <a:latin typeface="微软雅黑" pitchFamily="34" charset="-122"/>
                <a:ea typeface="微软雅黑" pitchFamily="34" charset="-122"/>
                <a:cs typeface="华文黑体" pitchFamily="2" charset="-122"/>
              </a:rPr>
              <a:t>股價、</a:t>
            </a:r>
            <a:r>
              <a:rPr lang="en" altLang="zh-TW" sz="1600" dirty="0">
                <a:solidFill>
                  <a:srgbClr val="414455"/>
                </a:solidFill>
                <a:latin typeface="微软雅黑" pitchFamily="34" charset="-122"/>
                <a:ea typeface="微软雅黑" pitchFamily="34" charset="-122"/>
                <a:cs typeface="华文黑体" pitchFamily="2" charset="-122"/>
              </a:rPr>
              <a:t>TSLA </a:t>
            </a:r>
            <a:r>
              <a:rPr lang="zh-TW" altLang="en-US" sz="1600" dirty="0">
                <a:solidFill>
                  <a:srgbClr val="414455"/>
                </a:solidFill>
                <a:latin typeface="微软雅黑" pitchFamily="34" charset="-122"/>
                <a:ea typeface="微软雅黑" pitchFamily="34" charset="-122"/>
                <a:cs typeface="华文黑体" pitchFamily="2" charset="-122"/>
              </a:rPr>
              <a:t>股價、</a:t>
            </a:r>
            <a:r>
              <a:rPr lang="en" altLang="zh-TW" sz="1600" dirty="0">
                <a:solidFill>
                  <a:srgbClr val="414455"/>
                </a:solidFill>
                <a:latin typeface="微软雅黑" pitchFamily="34" charset="-122"/>
                <a:ea typeface="微软雅黑" pitchFamily="34" charset="-122"/>
                <a:cs typeface="华文黑体" pitchFamily="2" charset="-122"/>
              </a:rPr>
              <a:t>NASDAQ </a:t>
            </a:r>
            <a:r>
              <a:rPr lang="zh-TW" altLang="en-US" sz="1600" dirty="0">
                <a:solidFill>
                  <a:srgbClr val="414455"/>
                </a:solidFill>
                <a:latin typeface="微软雅黑" pitchFamily="34" charset="-122"/>
                <a:ea typeface="微软雅黑" pitchFamily="34" charset="-122"/>
                <a:cs typeface="华文黑体" pitchFamily="2" charset="-122"/>
              </a:rPr>
              <a:t>指數、</a:t>
            </a:r>
            <a:r>
              <a:rPr lang="en" altLang="zh-TW" sz="1600" dirty="0">
                <a:solidFill>
                  <a:srgbClr val="414455"/>
                </a:solidFill>
                <a:latin typeface="微软雅黑" pitchFamily="34" charset="-122"/>
                <a:ea typeface="微软雅黑" pitchFamily="34" charset="-122"/>
                <a:cs typeface="华文黑体" pitchFamily="2" charset="-122"/>
              </a:rPr>
              <a:t> S&amp;P500</a:t>
            </a:r>
            <a:r>
              <a:rPr lang="zh-TW" altLang="en" sz="1600" dirty="0">
                <a:solidFill>
                  <a:srgbClr val="414455"/>
                </a:solidFill>
                <a:latin typeface="微软雅黑" pitchFamily="34" charset="-122"/>
                <a:ea typeface="微软雅黑" pitchFamily="34" charset="-122"/>
                <a:cs typeface="华文黑体" pitchFamily="2" charset="-122"/>
              </a:rPr>
              <a:t>、 </a:t>
            </a:r>
            <a:r>
              <a:rPr lang="en-US" altLang="zh-TW" sz="1600" dirty="0">
                <a:solidFill>
                  <a:srgbClr val="414455"/>
                </a:solidFill>
                <a:latin typeface="微软雅黑" pitchFamily="34" charset="-122"/>
                <a:ea typeface="微软雅黑" pitchFamily="34" charset="-122"/>
                <a:cs typeface="华文黑体" pitchFamily="2" charset="-122"/>
              </a:rPr>
              <a:t>Ethereum Volume</a:t>
            </a:r>
            <a:r>
              <a:rPr lang="zh-TW" altLang="en" sz="1600" dirty="0">
                <a:solidFill>
                  <a:srgbClr val="414455"/>
                </a:solidFill>
                <a:latin typeface="微软雅黑" pitchFamily="34" charset="-122"/>
                <a:ea typeface="微软雅黑" pitchFamily="34" charset="-122"/>
                <a:cs typeface="华文黑体" pitchFamily="2" charset="-122"/>
              </a:rPr>
              <a:t>、</a:t>
            </a:r>
            <a:r>
              <a:rPr lang="en" altLang="zh-TW" sz="1600" dirty="0">
                <a:solidFill>
                  <a:srgbClr val="414455"/>
                </a:solidFill>
                <a:latin typeface="微软雅黑" pitchFamily="34" charset="-122"/>
                <a:ea typeface="微软雅黑" pitchFamily="34" charset="-122"/>
                <a:cs typeface="华文黑体" pitchFamily="2" charset="-122"/>
              </a:rPr>
              <a:t> </a:t>
            </a:r>
            <a:r>
              <a:rPr lang="en-US" altLang="zh-TW" sz="1600" dirty="0">
                <a:solidFill>
                  <a:srgbClr val="414455"/>
                </a:solidFill>
                <a:latin typeface="微软雅黑" pitchFamily="34" charset="-122"/>
                <a:ea typeface="微软雅黑" pitchFamily="34" charset="-122"/>
                <a:cs typeface="华文黑体" pitchFamily="2" charset="-122"/>
              </a:rPr>
              <a:t>Ethereum Price</a:t>
            </a:r>
            <a:endParaRPr lang="zh-CN" altLang="en-US" sz="1600" dirty="0">
              <a:solidFill>
                <a:srgbClr val="414455"/>
              </a:solidFill>
              <a:latin typeface="微软雅黑" pitchFamily="34" charset="-122"/>
              <a:ea typeface="微软雅黑" pitchFamily="34" charset="-122"/>
              <a:cs typeface="华文黑体" pitchFamily="2" charset="-122"/>
            </a:endParaRPr>
          </a:p>
        </p:txBody>
      </p:sp>
      <p:pic>
        <p:nvPicPr>
          <p:cNvPr id="25" name="圖片 24">
            <a:extLst>
              <a:ext uri="{FF2B5EF4-FFF2-40B4-BE49-F238E27FC236}">
                <a16:creationId xmlns:a16="http://schemas.microsoft.com/office/drawing/2014/main" id="{DADFD4DC-482D-1D49-8D5A-080D31D9C599}"/>
              </a:ext>
            </a:extLst>
          </p:cNvPr>
          <p:cNvPicPr>
            <a:picLocks noChangeAspect="1"/>
          </p:cNvPicPr>
          <p:nvPr/>
        </p:nvPicPr>
        <p:blipFill>
          <a:blip r:embed="rId2"/>
          <a:stretch>
            <a:fillRect/>
          </a:stretch>
        </p:blipFill>
        <p:spPr>
          <a:xfrm>
            <a:off x="4622568" y="203154"/>
            <a:ext cx="2686381" cy="787400"/>
          </a:xfrm>
          <a:prstGeom prst="rect">
            <a:avLst/>
          </a:prstGeom>
        </p:spPr>
      </p:pic>
      <p:sp>
        <p:nvSpPr>
          <p:cNvPr id="26" name="文字方塊 25">
            <a:extLst>
              <a:ext uri="{FF2B5EF4-FFF2-40B4-BE49-F238E27FC236}">
                <a16:creationId xmlns:a16="http://schemas.microsoft.com/office/drawing/2014/main" id="{9854147E-F29E-6445-8838-6AE0E6194DDF}"/>
              </a:ext>
            </a:extLst>
          </p:cNvPr>
          <p:cNvSpPr txBox="1"/>
          <p:nvPr/>
        </p:nvSpPr>
        <p:spPr>
          <a:xfrm>
            <a:off x="1868047" y="952192"/>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模型變數</a:t>
            </a:r>
          </a:p>
        </p:txBody>
      </p:sp>
      <p:sp>
        <p:nvSpPr>
          <p:cNvPr id="15" name="文字方塊 14">
            <a:extLst>
              <a:ext uri="{FF2B5EF4-FFF2-40B4-BE49-F238E27FC236}">
                <a16:creationId xmlns:a16="http://schemas.microsoft.com/office/drawing/2014/main" id="{9BF17353-CB2F-4B41-A037-634E19623641}"/>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739662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物件 14">
            <a:extLst>
              <a:ext uri="{FF2B5EF4-FFF2-40B4-BE49-F238E27FC236}">
                <a16:creationId xmlns:a16="http://schemas.microsoft.com/office/drawing/2014/main" id="{82B76A85-8CB3-4DC8-AE2E-E17ADF042FCB}"/>
              </a:ext>
            </a:extLst>
          </p:cNvPr>
          <p:cNvGraphicFramePr>
            <a:graphicFrameLocks noChangeAspect="1"/>
          </p:cNvGraphicFramePr>
          <p:nvPr>
            <p:extLst>
              <p:ext uri="{D42A27DB-BD31-4B8C-83A1-F6EECF244321}">
                <p14:modId xmlns:p14="http://schemas.microsoft.com/office/powerpoint/2010/main" val="660944670"/>
              </p:ext>
            </p:extLst>
          </p:nvPr>
        </p:nvGraphicFramePr>
        <p:xfrm>
          <a:off x="6542690" y="3796430"/>
          <a:ext cx="4075386" cy="2926247"/>
        </p:xfrm>
        <a:graphic>
          <a:graphicData uri="http://schemas.openxmlformats.org/presentationml/2006/ole">
            <mc:AlternateContent xmlns:mc="http://schemas.openxmlformats.org/markup-compatibility/2006">
              <mc:Choice xmlns:v="urn:schemas-microsoft-com:vml" Requires="v">
                <p:oleObj spid="_x0000_s13321" name="點陣圖影像" r:id="rId3" imgW="3749040" imgH="2514600" progId="Paint.Picture">
                  <p:embed/>
                </p:oleObj>
              </mc:Choice>
              <mc:Fallback>
                <p:oleObj name="點陣圖影像" r:id="rId3" imgW="3749040" imgH="2514600" progId="Paint.Picture">
                  <p:embed/>
                  <p:pic>
                    <p:nvPicPr>
                      <p:cNvPr id="0" name=""/>
                      <p:cNvPicPr/>
                      <p:nvPr/>
                    </p:nvPicPr>
                    <p:blipFill>
                      <a:blip r:embed="rId4"/>
                      <a:stretch>
                        <a:fillRect/>
                      </a:stretch>
                    </p:blipFill>
                    <p:spPr>
                      <a:xfrm>
                        <a:off x="6542690" y="3796430"/>
                        <a:ext cx="4075386" cy="2926247"/>
                      </a:xfrm>
                      <a:prstGeom prst="rect">
                        <a:avLst/>
                      </a:prstGeom>
                    </p:spPr>
                  </p:pic>
                </p:oleObj>
              </mc:Fallback>
            </mc:AlternateContent>
          </a:graphicData>
        </a:graphic>
      </p:graphicFrame>
      <p:pic>
        <p:nvPicPr>
          <p:cNvPr id="2" name="圖片 1">
            <a:extLst>
              <a:ext uri="{FF2B5EF4-FFF2-40B4-BE49-F238E27FC236}">
                <a16:creationId xmlns:a16="http://schemas.microsoft.com/office/drawing/2014/main" id="{2C8597D3-8EB3-49FA-843F-2DBDEDA1E80C}"/>
              </a:ext>
            </a:extLst>
          </p:cNvPr>
          <p:cNvPicPr>
            <a:picLocks noChangeAspect="1"/>
          </p:cNvPicPr>
          <p:nvPr/>
        </p:nvPicPr>
        <p:blipFill>
          <a:blip r:embed="rId5"/>
          <a:stretch>
            <a:fillRect/>
          </a:stretch>
        </p:blipFill>
        <p:spPr>
          <a:xfrm>
            <a:off x="4628819" y="135323"/>
            <a:ext cx="2686381" cy="787400"/>
          </a:xfrm>
          <a:prstGeom prst="rect">
            <a:avLst/>
          </a:prstGeom>
        </p:spPr>
      </p:pic>
      <p:pic>
        <p:nvPicPr>
          <p:cNvPr id="3" name="圖片 2">
            <a:extLst>
              <a:ext uri="{FF2B5EF4-FFF2-40B4-BE49-F238E27FC236}">
                <a16:creationId xmlns:a16="http://schemas.microsoft.com/office/drawing/2014/main" id="{3CDDE07E-24C5-4406-96FC-E373D4121702}"/>
              </a:ext>
            </a:extLst>
          </p:cNvPr>
          <p:cNvPicPr>
            <a:picLocks noChangeAspect="1"/>
          </p:cNvPicPr>
          <p:nvPr/>
        </p:nvPicPr>
        <p:blipFill>
          <a:blip r:embed="rId6"/>
          <a:stretch>
            <a:fillRect/>
          </a:stretch>
        </p:blipFill>
        <p:spPr>
          <a:xfrm>
            <a:off x="1880025" y="1120465"/>
            <a:ext cx="4441500" cy="2772000"/>
          </a:xfrm>
          <a:prstGeom prst="rect">
            <a:avLst/>
          </a:prstGeom>
        </p:spPr>
      </p:pic>
      <p:pic>
        <p:nvPicPr>
          <p:cNvPr id="4" name="圖片 3">
            <a:extLst>
              <a:ext uri="{FF2B5EF4-FFF2-40B4-BE49-F238E27FC236}">
                <a16:creationId xmlns:a16="http://schemas.microsoft.com/office/drawing/2014/main" id="{655E9FCE-5A7C-4025-AD9E-764CBD63B85A}"/>
              </a:ext>
            </a:extLst>
          </p:cNvPr>
          <p:cNvPicPr>
            <a:picLocks noChangeAspect="1"/>
          </p:cNvPicPr>
          <p:nvPr/>
        </p:nvPicPr>
        <p:blipFill>
          <a:blip r:embed="rId7"/>
          <a:stretch>
            <a:fillRect/>
          </a:stretch>
        </p:blipFill>
        <p:spPr>
          <a:xfrm>
            <a:off x="6484859" y="1120465"/>
            <a:ext cx="4494000" cy="2772000"/>
          </a:xfrm>
          <a:prstGeom prst="rect">
            <a:avLst/>
          </a:prstGeom>
        </p:spPr>
      </p:pic>
      <p:pic>
        <p:nvPicPr>
          <p:cNvPr id="6" name="圖片 5">
            <a:extLst>
              <a:ext uri="{FF2B5EF4-FFF2-40B4-BE49-F238E27FC236}">
                <a16:creationId xmlns:a16="http://schemas.microsoft.com/office/drawing/2014/main" id="{D1107F2C-4E75-4A1E-AFDB-36FE083CB988}"/>
              </a:ext>
            </a:extLst>
          </p:cNvPr>
          <p:cNvPicPr>
            <a:picLocks noChangeAspect="1"/>
          </p:cNvPicPr>
          <p:nvPr/>
        </p:nvPicPr>
        <p:blipFill>
          <a:blip r:embed="rId8"/>
          <a:stretch>
            <a:fillRect/>
          </a:stretch>
        </p:blipFill>
        <p:spPr>
          <a:xfrm>
            <a:off x="2030897" y="3743361"/>
            <a:ext cx="2421318" cy="2889519"/>
          </a:xfrm>
          <a:prstGeom prst="rect">
            <a:avLst/>
          </a:prstGeom>
        </p:spPr>
      </p:pic>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3E3953B-C072-4235-91B9-5F2D5B4B329B}"/>
                  </a:ext>
                </a:extLst>
              </p:cNvPr>
              <p:cNvSpPr txBox="1"/>
              <p:nvPr/>
            </p:nvSpPr>
            <p:spPr>
              <a:xfrm>
                <a:off x="8449470" y="2811545"/>
                <a:ext cx="564777" cy="196977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12800" b="1" i="1" smtClean="0">
                          <a:latin typeface="Cambria Math" panose="02040503050406030204" pitchFamily="18" charset="0"/>
                        </a:rPr>
                        <m:t>?</m:t>
                      </m:r>
                    </m:oMath>
                  </m:oMathPara>
                </a14:m>
                <a:endParaRPr lang="zh-TW" altLang="en-US" sz="12800" b="1" dirty="0"/>
              </a:p>
            </p:txBody>
          </p:sp>
        </mc:Choice>
        <mc:Fallback xmlns="">
          <p:sp>
            <p:nvSpPr>
              <p:cNvPr id="7" name="文字方塊 6">
                <a:extLst>
                  <a:ext uri="{FF2B5EF4-FFF2-40B4-BE49-F238E27FC236}">
                    <a16:creationId xmlns:a16="http://schemas.microsoft.com/office/drawing/2014/main" id="{13E3953B-C072-4235-91B9-5F2D5B4B329B}"/>
                  </a:ext>
                </a:extLst>
              </p:cNvPr>
              <p:cNvSpPr txBox="1">
                <a:spLocks noRot="1" noChangeAspect="1" noMove="1" noResize="1" noEditPoints="1" noAdjustHandles="1" noChangeArrowheads="1" noChangeShapeType="1" noTextEdit="1"/>
              </p:cNvSpPr>
              <p:nvPr/>
            </p:nvSpPr>
            <p:spPr>
              <a:xfrm>
                <a:off x="8449470" y="2811545"/>
                <a:ext cx="564777" cy="1969770"/>
              </a:xfrm>
              <a:prstGeom prst="rect">
                <a:avLst/>
              </a:prstGeom>
              <a:blipFill>
                <a:blip r:embed="rId9"/>
                <a:stretch>
                  <a:fillRect r="-11828"/>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AFF61977-4AA1-4832-AC63-912F0CAACBD2}"/>
              </a:ext>
            </a:extLst>
          </p:cNvPr>
          <p:cNvPicPr>
            <a:picLocks noChangeAspect="1"/>
          </p:cNvPicPr>
          <p:nvPr/>
        </p:nvPicPr>
        <p:blipFill>
          <a:blip r:embed="rId5"/>
          <a:stretch>
            <a:fillRect/>
          </a:stretch>
        </p:blipFill>
        <p:spPr>
          <a:xfrm>
            <a:off x="4628819" y="135323"/>
            <a:ext cx="2686381" cy="787400"/>
          </a:xfrm>
          <a:prstGeom prst="rect">
            <a:avLst/>
          </a:prstGeom>
        </p:spPr>
      </p:pic>
      <p:sp>
        <p:nvSpPr>
          <p:cNvPr id="9" name="矩形: 圓角 8">
            <a:extLst>
              <a:ext uri="{FF2B5EF4-FFF2-40B4-BE49-F238E27FC236}">
                <a16:creationId xmlns:a16="http://schemas.microsoft.com/office/drawing/2014/main" id="{6BEDECF2-632E-4494-A01D-6069C8AF7F29}"/>
              </a:ext>
            </a:extLst>
          </p:cNvPr>
          <p:cNvSpPr/>
          <p:nvPr/>
        </p:nvSpPr>
        <p:spPr>
          <a:xfrm>
            <a:off x="3375498" y="339063"/>
            <a:ext cx="1595336" cy="5836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b="1" dirty="0"/>
              <a:t>第七次預測</a:t>
            </a:r>
          </a:p>
        </p:txBody>
      </p:sp>
      <p:sp>
        <p:nvSpPr>
          <p:cNvPr id="10" name="矩形: 圓角 9">
            <a:extLst>
              <a:ext uri="{FF2B5EF4-FFF2-40B4-BE49-F238E27FC236}">
                <a16:creationId xmlns:a16="http://schemas.microsoft.com/office/drawing/2014/main" id="{CC137675-B815-45A4-B2C0-6729782D6679}"/>
              </a:ext>
            </a:extLst>
          </p:cNvPr>
          <p:cNvSpPr/>
          <p:nvPr/>
        </p:nvSpPr>
        <p:spPr>
          <a:xfrm>
            <a:off x="7885889" y="333065"/>
            <a:ext cx="1595336" cy="5836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000" b="1" dirty="0"/>
              <a:t>第八次預測</a:t>
            </a:r>
          </a:p>
        </p:txBody>
      </p:sp>
      <p:sp>
        <p:nvSpPr>
          <p:cNvPr id="11" name="矩形: 圓角 10">
            <a:extLst>
              <a:ext uri="{FF2B5EF4-FFF2-40B4-BE49-F238E27FC236}">
                <a16:creationId xmlns:a16="http://schemas.microsoft.com/office/drawing/2014/main" id="{AEDFBD16-5F54-48B2-9F8D-76D35B31E119}"/>
              </a:ext>
            </a:extLst>
          </p:cNvPr>
          <p:cNvSpPr/>
          <p:nvPr/>
        </p:nvSpPr>
        <p:spPr>
          <a:xfrm>
            <a:off x="363357" y="2214651"/>
            <a:ext cx="1595336" cy="583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b="1" dirty="0"/>
              <a:t>Predict</a:t>
            </a:r>
            <a:endParaRPr lang="zh-TW" altLang="en-US" sz="2000" b="1" dirty="0"/>
          </a:p>
        </p:txBody>
      </p:sp>
      <p:sp>
        <p:nvSpPr>
          <p:cNvPr id="12" name="矩形: 圓角 11">
            <a:extLst>
              <a:ext uri="{FF2B5EF4-FFF2-40B4-BE49-F238E27FC236}">
                <a16:creationId xmlns:a16="http://schemas.microsoft.com/office/drawing/2014/main" id="{DE57B9EC-3FAE-43C7-9B7A-103949B81908}"/>
              </a:ext>
            </a:extLst>
          </p:cNvPr>
          <p:cNvSpPr/>
          <p:nvPr/>
        </p:nvSpPr>
        <p:spPr>
          <a:xfrm>
            <a:off x="293822" y="4966601"/>
            <a:ext cx="1595336" cy="583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b="1" dirty="0"/>
              <a:t>True</a:t>
            </a:r>
            <a:endParaRPr lang="zh-TW" altLang="en-US" sz="2000" b="1" dirty="0"/>
          </a:p>
        </p:txBody>
      </p:sp>
    </p:spTree>
    <p:extLst>
      <p:ext uri="{BB962C8B-B14F-4D97-AF65-F5344CB8AC3E}">
        <p14:creationId xmlns:p14="http://schemas.microsoft.com/office/powerpoint/2010/main" val="3254084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a:extLst>
              <a:ext uri="{FF2B5EF4-FFF2-40B4-BE49-F238E27FC236}">
                <a16:creationId xmlns:a16="http://schemas.microsoft.com/office/drawing/2014/main" id="{DBB7A6F5-485A-41A5-B101-165F44B40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 y="0"/>
            <a:ext cx="12192000" cy="6858000"/>
          </a:xfrm>
          <a:prstGeom prst="rect">
            <a:avLst/>
          </a:prstGeom>
        </p:spPr>
      </p:pic>
      <p:sp>
        <p:nvSpPr>
          <p:cNvPr id="6" name="文本框 5">
            <a:extLst>
              <a:ext uri="{FF2B5EF4-FFF2-40B4-BE49-F238E27FC236}">
                <a16:creationId xmlns:a16="http://schemas.microsoft.com/office/drawing/2014/main" id="{DEE7ABFF-053C-4FB8-A8CA-BD9AC614D5FC}"/>
              </a:ext>
            </a:extLst>
          </p:cNvPr>
          <p:cNvSpPr txBox="1"/>
          <p:nvPr/>
        </p:nvSpPr>
        <p:spPr>
          <a:xfrm>
            <a:off x="1038225" y="1790700"/>
            <a:ext cx="2031325" cy="1200329"/>
          </a:xfrm>
          <a:prstGeom prst="rect">
            <a:avLst/>
          </a:prstGeom>
          <a:noFill/>
        </p:spPr>
        <p:txBody>
          <a:bodyPr wrap="none" rtlCol="0">
            <a:spAutoFit/>
          </a:bodyPr>
          <a:lstStyle/>
          <a:p>
            <a:r>
              <a:rPr lang="zh-CN" altLang="en-US" sz="7200" dirty="0">
                <a:latin typeface="微软雅黑" panose="020B0503020204020204" pitchFamily="34" charset="-122"/>
                <a:ea typeface="微软雅黑" panose="020B0503020204020204" pitchFamily="34" charset="-122"/>
              </a:rPr>
              <a:t>結論</a:t>
            </a:r>
          </a:p>
        </p:txBody>
      </p:sp>
      <p:sp>
        <p:nvSpPr>
          <p:cNvPr id="7" name="文字方塊 6">
            <a:extLst>
              <a:ext uri="{FF2B5EF4-FFF2-40B4-BE49-F238E27FC236}">
                <a16:creationId xmlns:a16="http://schemas.microsoft.com/office/drawing/2014/main" id="{0E55FFAC-7BA6-4FED-91F4-B576970B76C4}"/>
              </a:ext>
            </a:extLst>
          </p:cNvPr>
          <p:cNvSpPr txBox="1"/>
          <p:nvPr/>
        </p:nvSpPr>
        <p:spPr>
          <a:xfrm>
            <a:off x="4325710" y="841971"/>
            <a:ext cx="6602266" cy="1169551"/>
          </a:xfrm>
          <a:prstGeom prst="rect">
            <a:avLst/>
          </a:prstGeom>
          <a:noFill/>
        </p:spPr>
        <p:txBody>
          <a:bodyPr wrap="square" rtlCol="0">
            <a:spAutoFit/>
          </a:bodyPr>
          <a:lstStyle/>
          <a:p>
            <a:pPr marL="342900" indent="-342900">
              <a:buFont typeface="Arial" panose="020B0604020202020204" pitchFamily="34" charset="0"/>
              <a:buChar char="•"/>
            </a:pPr>
            <a:r>
              <a:rPr kumimoji="1" lang="zh-TW" altLang="en-US" sz="2000" dirty="0">
                <a:solidFill>
                  <a:srgbClr val="000000"/>
                </a:solidFill>
                <a:effectLst>
                  <a:outerShdw blurRad="38100" dist="19050" dir="2700000" algn="tl">
                    <a:schemeClr val="dk1">
                      <a:alpha val="40000"/>
                    </a:schemeClr>
                  </a:outerShdw>
                </a:effectLst>
                <a:cs typeface="Times New Roman" panose="02020603050405020304" pitchFamily="18" charset="0"/>
              </a:rPr>
              <a:t>我們結合時間序列與</a:t>
            </a:r>
            <a:r>
              <a:rPr kumimoji="1" lang="en-US" altLang="zh-TW" sz="2000" dirty="0">
                <a:solidFill>
                  <a:srgbClr val="000000"/>
                </a:solidFill>
                <a:effectLst>
                  <a:outerShdw blurRad="38100" dist="19050" dir="2700000" algn="tl">
                    <a:schemeClr val="dk1">
                      <a:alpha val="40000"/>
                    </a:schemeClr>
                  </a:outerShdw>
                </a:effectLst>
                <a:cs typeface="Times New Roman" panose="02020603050405020304" pitchFamily="18" charset="0"/>
              </a:rPr>
              <a:t>LSTM</a:t>
            </a:r>
            <a:r>
              <a:rPr kumimoji="1" lang="zh-TW" altLang="en-US" sz="2000" dirty="0">
                <a:solidFill>
                  <a:srgbClr val="000000"/>
                </a:solidFill>
                <a:effectLst>
                  <a:outerShdw blurRad="38100" dist="19050" dir="2700000" algn="tl">
                    <a:schemeClr val="dk1">
                      <a:alpha val="40000"/>
                    </a:schemeClr>
                  </a:outerShdw>
                </a:effectLst>
                <a:cs typeface="Times New Roman" panose="02020603050405020304" pitchFamily="18" charset="0"/>
              </a:rPr>
              <a:t> 進行比特幣價格預測</a:t>
            </a:r>
            <a:endParaRPr kumimoji="1" lang="en-US" altLang="zh-TW" sz="2000" dirty="0">
              <a:solidFill>
                <a:srgbClr val="000000"/>
              </a:solidFill>
              <a:effectLst>
                <a:outerShdw blurRad="38100" dist="19050" dir="2700000" algn="tl">
                  <a:schemeClr val="dk1">
                    <a:alpha val="40000"/>
                  </a:schemeClr>
                </a:outerShdw>
              </a:effectLst>
              <a:cs typeface="Times New Roman" panose="02020603050405020304" pitchFamily="18" charset="0"/>
            </a:endParaRPr>
          </a:p>
          <a:p>
            <a:pPr marL="342900" indent="-342900">
              <a:spcBef>
                <a:spcPts val="1200"/>
              </a:spcBef>
              <a:buFont typeface="Arial" panose="020B0604020202020204" pitchFamily="34" charset="0"/>
              <a:buChar char="•"/>
            </a:pPr>
            <a:r>
              <a:rPr kumimoji="1" lang="zh-TW" altLang="en-US" sz="2000" dirty="0">
                <a:solidFill>
                  <a:srgbClr val="000000"/>
                </a:solidFill>
                <a:effectLst>
                  <a:outerShdw blurRad="38100" dist="19050" dir="2700000" algn="tl">
                    <a:schemeClr val="dk1">
                      <a:alpha val="40000"/>
                    </a:schemeClr>
                  </a:outerShdw>
                </a:effectLst>
                <a:cs typeface="Times New Roman" panose="02020603050405020304" pitchFamily="18" charset="0"/>
              </a:rPr>
              <a:t>針對短期循環使用</a:t>
            </a:r>
            <a:r>
              <a:rPr kumimoji="1" lang="en-US" altLang="zh-TW" sz="2000" dirty="0">
                <a:solidFill>
                  <a:srgbClr val="000000"/>
                </a:solidFill>
                <a:effectLst>
                  <a:outerShdw blurRad="38100" dist="19050" dir="2700000" algn="tl">
                    <a:schemeClr val="dk1">
                      <a:alpha val="40000"/>
                    </a:schemeClr>
                  </a:outerShdw>
                </a:effectLst>
                <a:cs typeface="Times New Roman" panose="02020603050405020304" pitchFamily="18" charset="0"/>
              </a:rPr>
              <a:t>LSTM</a:t>
            </a:r>
            <a:r>
              <a:rPr kumimoji="1" lang="zh-TW" altLang="en-US" sz="2000" dirty="0">
                <a:solidFill>
                  <a:srgbClr val="000000"/>
                </a:solidFill>
                <a:effectLst>
                  <a:outerShdw blurRad="38100" dist="19050" dir="2700000" algn="tl">
                    <a:schemeClr val="dk1">
                      <a:alpha val="40000"/>
                    </a:schemeClr>
                  </a:outerShdw>
                </a:effectLst>
                <a:cs typeface="Times New Roman" panose="02020603050405020304" pitchFamily="18" charset="0"/>
              </a:rPr>
              <a:t>進行預測並且加回時間序列的固定趨勢與季節循環</a:t>
            </a:r>
            <a:endParaRPr kumimoji="1" lang="en-US" altLang="zh-TW" sz="2000" dirty="0">
              <a:solidFill>
                <a:srgbClr val="000000"/>
              </a:solidFill>
              <a:effectLst>
                <a:outerShdw blurRad="38100" dist="19050" dir="2700000" algn="tl">
                  <a:schemeClr val="dk1">
                    <a:alpha val="40000"/>
                  </a:schemeClr>
                </a:outerShdw>
              </a:effectLst>
              <a:cs typeface="Times New Roman" panose="02020603050405020304" pitchFamily="18" charset="0"/>
            </a:endParaRPr>
          </a:p>
        </p:txBody>
      </p:sp>
      <p:sp>
        <p:nvSpPr>
          <p:cNvPr id="3" name="文字方塊 2">
            <a:extLst>
              <a:ext uri="{FF2B5EF4-FFF2-40B4-BE49-F238E27FC236}">
                <a16:creationId xmlns:a16="http://schemas.microsoft.com/office/drawing/2014/main" id="{AE3D86E8-6D12-4D6B-9D01-0C743231E045}"/>
              </a:ext>
            </a:extLst>
          </p:cNvPr>
          <p:cNvSpPr txBox="1"/>
          <p:nvPr/>
        </p:nvSpPr>
        <p:spPr>
          <a:xfrm>
            <a:off x="4217841" y="2240849"/>
            <a:ext cx="7120860" cy="4693593"/>
          </a:xfrm>
          <a:prstGeom prst="rect">
            <a:avLst/>
          </a:prstGeom>
          <a:noFill/>
        </p:spPr>
        <p:txBody>
          <a:bodyPr wrap="none" rtlCol="0">
            <a:spAutoFit/>
          </a:bodyPr>
          <a:lstStyle/>
          <a:p>
            <a:r>
              <a:rPr kumimoji="1" lang="zh-TW" altLang="en-US" sz="2800" b="1" dirty="0">
                <a:solidFill>
                  <a:srgbClr val="000000"/>
                </a:solidFill>
                <a:effectLst>
                  <a:outerShdw blurRad="38100" dist="19050" dir="2700000" algn="tl">
                    <a:schemeClr val="dk1">
                      <a:alpha val="40000"/>
                    </a:schemeClr>
                  </a:outerShdw>
                </a:effectLst>
                <a:cs typeface="Times New Roman" panose="02020603050405020304" pitchFamily="18" charset="0"/>
              </a:rPr>
              <a:t>優點</a:t>
            </a:r>
            <a:r>
              <a:rPr kumimoji="1" lang="en-US" altLang="zh-TW" sz="2800" b="1" dirty="0">
                <a:solidFill>
                  <a:srgbClr val="000000"/>
                </a:solidFill>
                <a:effectLst>
                  <a:outerShdw blurRad="38100" dist="19050" dir="2700000" algn="tl">
                    <a:schemeClr val="dk1">
                      <a:alpha val="40000"/>
                    </a:schemeClr>
                  </a:outerShdw>
                </a:effectLst>
                <a:cs typeface="Times New Roman" panose="02020603050405020304" pitchFamily="18" charset="0"/>
              </a:rPr>
              <a:t>:</a:t>
            </a:r>
            <a:r>
              <a:rPr kumimoji="1" lang="zh-TW" altLang="en-US" sz="2800" b="1" dirty="0">
                <a:solidFill>
                  <a:srgbClr val="000000"/>
                </a:solidFill>
                <a:effectLst>
                  <a:outerShdw blurRad="38100" dist="19050" dir="2700000" algn="tl">
                    <a:schemeClr val="dk1">
                      <a:alpha val="40000"/>
                    </a:schemeClr>
                  </a:outerShdw>
                </a:effectLst>
                <a:cs typeface="Times New Roman" panose="02020603050405020304" pitchFamily="18" charset="0"/>
              </a:rPr>
              <a:t> </a:t>
            </a:r>
            <a:endParaRPr kumimoji="1" lang="en-US" altLang="zh-TW" sz="2800" b="1" dirty="0">
              <a:solidFill>
                <a:srgbClr val="000000"/>
              </a:solidFill>
              <a:effectLst>
                <a:outerShdw blurRad="38100" dist="19050" dir="2700000" algn="tl">
                  <a:schemeClr val="dk1">
                    <a:alpha val="40000"/>
                  </a:schemeClr>
                </a:outerShdw>
              </a:effectLst>
              <a:cs typeface="Times New Roman" panose="02020603050405020304" pitchFamily="18" charset="0"/>
            </a:endParaRPr>
          </a:p>
          <a:p>
            <a:pPr>
              <a:spcBef>
                <a:spcPts val="600"/>
              </a:spcBef>
            </a:pPr>
            <a:r>
              <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rPr>
              <a:t>(1) </a:t>
            </a:r>
            <a:r>
              <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rPr>
              <a:t>Bitcoin</a:t>
            </a:r>
            <a:r>
              <a:rPr kumimoji="1" lang="zh-TW" altLang="en-US" sz="1800" dirty="0">
                <a:solidFill>
                  <a:srgbClr val="000000"/>
                </a:solidFill>
                <a:effectLst>
                  <a:outerShdw blurRad="38100" dist="19050" dir="2700000" algn="tl">
                    <a:schemeClr val="dk1">
                      <a:alpha val="40000"/>
                    </a:schemeClr>
                  </a:outerShdw>
                </a:effectLst>
                <a:cs typeface="Times New Roman" panose="02020603050405020304" pitchFamily="18" charset="0"/>
              </a:rPr>
              <a:t>存在許多人為因素在其中，若讓</a:t>
            </a:r>
            <a:r>
              <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rPr>
              <a:t>LSTM</a:t>
            </a:r>
            <a:r>
              <a:rPr kumimoji="1" lang="zh-TW" altLang="en-US" sz="1800" dirty="0">
                <a:solidFill>
                  <a:srgbClr val="000000"/>
                </a:solidFill>
                <a:effectLst>
                  <a:outerShdw blurRad="38100" dist="19050" dir="2700000" algn="tl">
                    <a:schemeClr val="dk1">
                      <a:alpha val="40000"/>
                    </a:schemeClr>
                  </a:outerShdw>
                </a:effectLst>
                <a:cs typeface="Times New Roman" panose="02020603050405020304" pitchFamily="18" charset="0"/>
              </a:rPr>
              <a:t>直接預測價格會訓</a:t>
            </a:r>
            <a:endPar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endParaRPr>
          </a:p>
          <a:p>
            <a:pPr>
              <a:spcBef>
                <a:spcPts val="600"/>
              </a:spcBef>
            </a:pPr>
            <a:r>
              <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rPr>
              <a:t>     </a:t>
            </a:r>
            <a:r>
              <a:rPr kumimoji="1" lang="zh-TW" altLang="en-US" sz="1800" dirty="0">
                <a:solidFill>
                  <a:srgbClr val="000000"/>
                </a:solidFill>
                <a:effectLst>
                  <a:outerShdw blurRad="38100" dist="19050" dir="2700000" algn="tl">
                    <a:schemeClr val="dk1">
                      <a:alpha val="40000"/>
                    </a:schemeClr>
                  </a:outerShdw>
                </a:effectLst>
                <a:cs typeface="Times New Roman" panose="02020603050405020304" pitchFamily="18" charset="0"/>
              </a:rPr>
              <a:t>練不起來 </a:t>
            </a:r>
            <a:r>
              <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rPr>
              <a:t>(</a:t>
            </a:r>
            <a:r>
              <a:rPr kumimoji="1" lang="zh-TW" altLang="en-US" sz="1800" dirty="0">
                <a:solidFill>
                  <a:srgbClr val="000000"/>
                </a:solidFill>
                <a:effectLst>
                  <a:outerShdw blurRad="38100" dist="19050" dir="2700000" algn="tl">
                    <a:schemeClr val="dk1">
                      <a:alpha val="40000"/>
                    </a:schemeClr>
                  </a:outerShdw>
                </a:effectLst>
                <a:cs typeface="Times New Roman" panose="02020603050405020304" pitchFamily="18" charset="0"/>
              </a:rPr>
              <a:t>即使取</a:t>
            </a:r>
            <a:r>
              <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rPr>
              <a:t>log)</a:t>
            </a:r>
            <a:r>
              <a:rPr kumimoji="1" lang="zh-TW" altLang="en-US" sz="1800" dirty="0">
                <a:solidFill>
                  <a:srgbClr val="000000"/>
                </a:solidFill>
                <a:effectLst>
                  <a:outerShdw blurRad="38100" dist="19050" dir="2700000" algn="tl">
                    <a:schemeClr val="dk1">
                      <a:alpha val="40000"/>
                    </a:schemeClr>
                  </a:outerShdw>
                </a:effectLst>
                <a:cs typeface="Times New Roman" panose="02020603050405020304" pitchFamily="18" charset="0"/>
              </a:rPr>
              <a:t>。</a:t>
            </a:r>
            <a:endPar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endParaRPr>
          </a:p>
          <a:p>
            <a:pPr>
              <a:spcBef>
                <a:spcPts val="600"/>
              </a:spcBef>
            </a:pPr>
            <a:r>
              <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rPr>
              <a:t>(2) </a:t>
            </a: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考量到趨勢與季節循環，即使當禮拜的短期循環波動程度不大，</a:t>
            </a:r>
            <a:endPar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endParaRPr>
          </a:p>
          <a:p>
            <a:pPr>
              <a:spcBef>
                <a:spcPts val="600"/>
              </a:spcBef>
            </a:pP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     仍可以靠時間序列的成分給予價格上的波動。</a:t>
            </a:r>
            <a:endPar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endParaRPr>
          </a:p>
          <a:p>
            <a:endPar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endParaRPr>
          </a:p>
          <a:p>
            <a:r>
              <a:rPr kumimoji="1" lang="zh-TW" altLang="en-US" sz="2800" b="1" dirty="0">
                <a:solidFill>
                  <a:srgbClr val="000000"/>
                </a:solidFill>
                <a:effectLst>
                  <a:outerShdw blurRad="38100" dist="19050" dir="2700000" algn="tl">
                    <a:schemeClr val="dk1">
                      <a:alpha val="40000"/>
                    </a:schemeClr>
                  </a:outerShdw>
                </a:effectLst>
                <a:cs typeface="Times New Roman" panose="02020603050405020304" pitchFamily="18" charset="0"/>
              </a:rPr>
              <a:t>缺點</a:t>
            </a:r>
            <a:r>
              <a:rPr kumimoji="1" lang="en-US" altLang="zh-TW" sz="2800" b="1" dirty="0">
                <a:solidFill>
                  <a:srgbClr val="000000"/>
                </a:solidFill>
                <a:effectLst>
                  <a:outerShdw blurRad="38100" dist="19050" dir="2700000" algn="tl">
                    <a:schemeClr val="dk1">
                      <a:alpha val="40000"/>
                    </a:schemeClr>
                  </a:outerShdw>
                </a:effectLst>
                <a:cs typeface="Times New Roman" panose="02020603050405020304" pitchFamily="18" charset="0"/>
              </a:rPr>
              <a:t>:</a:t>
            </a:r>
          </a:p>
          <a:p>
            <a:pPr marL="342900" indent="-342900">
              <a:spcBef>
                <a:spcPts val="600"/>
              </a:spcBef>
              <a:buAutoNum type="arabicParenBoth"/>
            </a:pPr>
            <a:r>
              <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rPr>
              <a:t>Bitcoin</a:t>
            </a:r>
            <a:r>
              <a:rPr kumimoji="1" lang="zh-TW" altLang="en-US" sz="1800" dirty="0">
                <a:solidFill>
                  <a:srgbClr val="000000"/>
                </a:solidFill>
                <a:effectLst>
                  <a:outerShdw blurRad="38100" dist="19050" dir="2700000" algn="tl">
                    <a:schemeClr val="dk1">
                      <a:alpha val="40000"/>
                    </a:schemeClr>
                  </a:outerShdw>
                </a:effectLst>
                <a:cs typeface="Times New Roman" panose="02020603050405020304" pitchFamily="18" charset="0"/>
              </a:rPr>
              <a:t>沒有固定季節循環，也就是說如何訂定季節循環長度沒有</a:t>
            </a:r>
            <a:endPar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endParaRPr>
          </a:p>
          <a:p>
            <a:pPr>
              <a:spcBef>
                <a:spcPts val="600"/>
              </a:spcBef>
            </a:pP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      </a:t>
            </a:r>
            <a:r>
              <a:rPr kumimoji="1" lang="zh-TW" altLang="en-US" sz="1800" dirty="0">
                <a:solidFill>
                  <a:srgbClr val="000000"/>
                </a:solidFill>
                <a:effectLst>
                  <a:outerShdw blurRad="38100" dist="19050" dir="2700000" algn="tl">
                    <a:schemeClr val="dk1">
                      <a:alpha val="40000"/>
                    </a:schemeClr>
                  </a:outerShdw>
                </a:effectLst>
                <a:cs typeface="Times New Roman" panose="02020603050405020304" pitchFamily="18" charset="0"/>
              </a:rPr>
              <a:t>正確</a:t>
            </a: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答案 </a:t>
            </a:r>
            <a:r>
              <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rPr>
              <a:t>(</a:t>
            </a: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在此假設</a:t>
            </a:r>
            <a:r>
              <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rPr>
              <a:t>3</a:t>
            </a: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個月</a:t>
            </a:r>
            <a:r>
              <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rPr>
              <a:t>)</a:t>
            </a: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a:t>
            </a:r>
            <a:endPar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endParaRPr>
          </a:p>
          <a:p>
            <a:pPr marL="342900" indent="-342900">
              <a:spcBef>
                <a:spcPts val="600"/>
              </a:spcBef>
              <a:buAutoNum type="arabicParenBoth" startAt="2"/>
            </a:pPr>
            <a:r>
              <a:rPr kumimoji="1" lang="zh-TW" altLang="en-US" sz="1800" dirty="0">
                <a:solidFill>
                  <a:srgbClr val="000000"/>
                </a:solidFill>
                <a:effectLst>
                  <a:outerShdw blurRad="38100" dist="19050" dir="2700000" algn="tl">
                    <a:schemeClr val="dk1">
                      <a:alpha val="40000"/>
                    </a:schemeClr>
                  </a:outerShdw>
                </a:effectLst>
                <a:cs typeface="Times New Roman" panose="02020603050405020304" pitchFamily="18" charset="0"/>
              </a:rPr>
              <a:t>預測結果有嚴重震盪與季節循環的估計有關，且因為價格臨時的</a:t>
            </a:r>
            <a:endParaRPr kumimoji="1" lang="en-US" altLang="zh-TW" sz="1800" dirty="0">
              <a:solidFill>
                <a:srgbClr val="000000"/>
              </a:solidFill>
              <a:effectLst>
                <a:outerShdw blurRad="38100" dist="19050" dir="2700000" algn="tl">
                  <a:schemeClr val="dk1">
                    <a:alpha val="40000"/>
                  </a:schemeClr>
                </a:outerShdw>
              </a:effectLst>
              <a:cs typeface="Times New Roman" panose="02020603050405020304" pitchFamily="18" charset="0"/>
            </a:endParaRPr>
          </a:p>
          <a:p>
            <a:pPr>
              <a:spcBef>
                <a:spcPts val="600"/>
              </a:spcBef>
            </a:pP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      大跌導致趨勢 </a:t>
            </a:r>
            <a:r>
              <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rPr>
              <a:t>(trend)</a:t>
            </a: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 無法即使反應過來，進而導致有起始點對不</a:t>
            </a:r>
            <a:endParaRPr kumimoji="1" lang="en-US" altLang="zh-TW" dirty="0">
              <a:solidFill>
                <a:srgbClr val="000000"/>
              </a:solidFill>
              <a:effectLst>
                <a:outerShdw blurRad="38100" dist="19050" dir="2700000" algn="tl">
                  <a:schemeClr val="dk1">
                    <a:alpha val="40000"/>
                  </a:schemeClr>
                </a:outerShdw>
              </a:effectLst>
              <a:cs typeface="Times New Roman" panose="02020603050405020304" pitchFamily="18" charset="0"/>
            </a:endParaRPr>
          </a:p>
          <a:p>
            <a:pPr>
              <a:spcBef>
                <a:spcPts val="600"/>
              </a:spcBef>
            </a:pPr>
            <a:r>
              <a:rPr kumimoji="1" lang="zh-TW" altLang="en-US" dirty="0">
                <a:solidFill>
                  <a:srgbClr val="000000"/>
                </a:solidFill>
                <a:effectLst>
                  <a:outerShdw blurRad="38100" dist="19050" dir="2700000" algn="tl">
                    <a:schemeClr val="dk1">
                      <a:alpha val="40000"/>
                    </a:schemeClr>
                  </a:outerShdw>
                </a:effectLst>
                <a:cs typeface="Times New Roman" panose="02020603050405020304" pitchFamily="18" charset="0"/>
              </a:rPr>
              <a:t>      齊的現象。</a:t>
            </a:r>
            <a:endParaRPr kumimoji="1" lang="zh-TW" altLang="en-US" sz="1800" dirty="0">
              <a:solidFill>
                <a:srgbClr val="000000"/>
              </a:solidFill>
              <a:effectLst>
                <a:outerShdw blurRad="38100" dist="19050" dir="2700000" algn="tl">
                  <a:schemeClr val="dk1">
                    <a:alpha val="40000"/>
                  </a:schemeClr>
                </a:outerShdw>
              </a:effectLst>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3728769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图片包含 男士, 建筑物, 滑冰, 膳食&#10;&#10;已生成高可信度的说明">
            <a:extLst>
              <a:ext uri="{FF2B5EF4-FFF2-40B4-BE49-F238E27FC236}">
                <a16:creationId xmlns:a16="http://schemas.microsoft.com/office/drawing/2014/main" id="{12995724-6A8B-4CBE-BC4E-E2F26CDC0E75}"/>
              </a:ext>
            </a:extLst>
          </p:cNvPr>
          <p:cNvPicPr>
            <a:picLocks noChangeAspect="1"/>
          </p:cNvPicPr>
          <p:nvPr/>
        </p:nvPicPr>
        <p:blipFill rotWithShape="1">
          <a:blip r:embed="rId2">
            <a:extLst>
              <a:ext uri="{28A0092B-C50C-407E-A947-70E740481C1C}">
                <a14:useLocalDpi xmlns:a14="http://schemas.microsoft.com/office/drawing/2010/main" val="0"/>
              </a:ext>
            </a:extLst>
          </a:blip>
          <a:srcRect l="13027" r="10763" b="23790"/>
          <a:stretch/>
        </p:blipFill>
        <p:spPr>
          <a:xfrm>
            <a:off x="0" y="1"/>
            <a:ext cx="12192000" cy="6858000"/>
          </a:xfrm>
          <a:prstGeom prst="rect">
            <a:avLst/>
          </a:prstGeom>
        </p:spPr>
      </p:pic>
      <p:sp>
        <p:nvSpPr>
          <p:cNvPr id="7" name="矩形 6">
            <a:extLst>
              <a:ext uri="{FF2B5EF4-FFF2-40B4-BE49-F238E27FC236}">
                <a16:creationId xmlns:a16="http://schemas.microsoft.com/office/drawing/2014/main" id="{3A6A4DBD-8FB0-49EF-93E8-D1D70CC9E4E6}"/>
              </a:ext>
            </a:extLst>
          </p:cNvPr>
          <p:cNvSpPr/>
          <p:nvPr/>
        </p:nvSpPr>
        <p:spPr>
          <a:xfrm>
            <a:off x="5943934" y="1102386"/>
            <a:ext cx="3525324" cy="1015663"/>
          </a:xfrm>
          <a:prstGeom prst="rect">
            <a:avLst/>
          </a:prstGeom>
        </p:spPr>
        <p:txBody>
          <a:bodyPr wrap="none">
            <a:spAutoFit/>
          </a:bodyPr>
          <a:lstStyle/>
          <a:p>
            <a:r>
              <a:rPr lang="en-US" altLang="zh-CN" sz="6000" b="1" dirty="0">
                <a:latin typeface="微软雅黑" panose="020B0503020204020204" pitchFamily="34" charset="-122"/>
                <a:ea typeface="微软雅黑" panose="020B0503020204020204" pitchFamily="34" charset="-122"/>
              </a:rPr>
              <a:t>THANKS</a:t>
            </a:r>
            <a:endParaRPr lang="zh-CN" altLang="en-US" sz="6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1798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26720C9-5A62-4052-9C6D-DC556A94D251}"/>
              </a:ext>
            </a:extLst>
          </p:cNvPr>
          <p:cNvPicPr>
            <a:picLocks noChangeAspect="1"/>
          </p:cNvPicPr>
          <p:nvPr/>
        </p:nvPicPr>
        <p:blipFill>
          <a:blip r:embed="rId2"/>
          <a:stretch>
            <a:fillRect/>
          </a:stretch>
        </p:blipFill>
        <p:spPr>
          <a:xfrm>
            <a:off x="4612508" y="109552"/>
            <a:ext cx="2686381" cy="787400"/>
          </a:xfrm>
          <a:prstGeom prst="rect">
            <a:avLst/>
          </a:prstGeom>
        </p:spPr>
      </p:pic>
      <p:pic>
        <p:nvPicPr>
          <p:cNvPr id="1026" name="Picture 2">
            <a:extLst>
              <a:ext uri="{FF2B5EF4-FFF2-40B4-BE49-F238E27FC236}">
                <a16:creationId xmlns:a16="http://schemas.microsoft.com/office/drawing/2014/main" id="{A3F84409-09D8-4ACF-96DC-25A1A4CB8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899" y="914400"/>
            <a:ext cx="357187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F29BF9-B345-4D0B-8918-37D5FDD48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918" y="914400"/>
            <a:ext cx="362902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3E6FB023-826C-4D07-8BA5-18CE665DEE08}"/>
              </a:ext>
            </a:extLst>
          </p:cNvPr>
          <p:cNvPicPr>
            <a:picLocks noChangeAspect="1"/>
          </p:cNvPicPr>
          <p:nvPr/>
        </p:nvPicPr>
        <p:blipFill>
          <a:blip r:embed="rId5"/>
          <a:stretch>
            <a:fillRect/>
          </a:stretch>
        </p:blipFill>
        <p:spPr>
          <a:xfrm>
            <a:off x="2262749" y="3874995"/>
            <a:ext cx="3629025" cy="2514600"/>
          </a:xfrm>
          <a:prstGeom prst="rect">
            <a:avLst/>
          </a:prstGeom>
        </p:spPr>
      </p:pic>
      <p:pic>
        <p:nvPicPr>
          <p:cNvPr id="7" name="圖片 6">
            <a:extLst>
              <a:ext uri="{FF2B5EF4-FFF2-40B4-BE49-F238E27FC236}">
                <a16:creationId xmlns:a16="http://schemas.microsoft.com/office/drawing/2014/main" id="{8F1AD989-FDD7-444C-85D9-730F6A890C17}"/>
              </a:ext>
            </a:extLst>
          </p:cNvPr>
          <p:cNvPicPr>
            <a:picLocks noChangeAspect="1"/>
          </p:cNvPicPr>
          <p:nvPr/>
        </p:nvPicPr>
        <p:blipFill>
          <a:blip r:embed="rId6"/>
          <a:stretch>
            <a:fillRect/>
          </a:stretch>
        </p:blipFill>
        <p:spPr>
          <a:xfrm>
            <a:off x="6591580" y="3874995"/>
            <a:ext cx="3695700" cy="2514600"/>
          </a:xfrm>
          <a:prstGeom prst="rect">
            <a:avLst/>
          </a:prstGeom>
        </p:spPr>
      </p:pic>
      <p:sp>
        <p:nvSpPr>
          <p:cNvPr id="10" name="文字方塊 9">
            <a:extLst>
              <a:ext uri="{FF2B5EF4-FFF2-40B4-BE49-F238E27FC236}">
                <a16:creationId xmlns:a16="http://schemas.microsoft.com/office/drawing/2014/main" id="{B4657ABD-34E0-47D1-91D8-CEA1C0D41309}"/>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2660605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1F3B2677-B6A8-7643-BB56-5612CE419E78}"/>
              </a:ext>
            </a:extLst>
          </p:cNvPr>
          <p:cNvPicPr>
            <a:picLocks noChangeAspect="1"/>
          </p:cNvPicPr>
          <p:nvPr/>
        </p:nvPicPr>
        <p:blipFill>
          <a:blip r:embed="rId2"/>
          <a:stretch>
            <a:fillRect/>
          </a:stretch>
        </p:blipFill>
        <p:spPr>
          <a:xfrm>
            <a:off x="10861050" y="-2985"/>
            <a:ext cx="1342663" cy="6860676"/>
          </a:xfrm>
          <a:prstGeom prst="rect">
            <a:avLst/>
          </a:prstGeom>
        </p:spPr>
      </p:pic>
      <p:pic>
        <p:nvPicPr>
          <p:cNvPr id="36" name="圖片 35">
            <a:extLst>
              <a:ext uri="{FF2B5EF4-FFF2-40B4-BE49-F238E27FC236}">
                <a16:creationId xmlns:a16="http://schemas.microsoft.com/office/drawing/2014/main" id="{8DBF9C03-30B8-C648-B0A6-F13BE2FB7A90}"/>
              </a:ext>
            </a:extLst>
          </p:cNvPr>
          <p:cNvPicPr>
            <a:picLocks noChangeAspect="1"/>
          </p:cNvPicPr>
          <p:nvPr/>
        </p:nvPicPr>
        <p:blipFill>
          <a:blip r:embed="rId2"/>
          <a:stretch>
            <a:fillRect/>
          </a:stretch>
        </p:blipFill>
        <p:spPr>
          <a:xfrm>
            <a:off x="10397007" y="892648"/>
            <a:ext cx="1342663" cy="5927237"/>
          </a:xfrm>
          <a:prstGeom prst="rect">
            <a:avLst/>
          </a:prstGeom>
        </p:spPr>
      </p:pic>
      <p:pic>
        <p:nvPicPr>
          <p:cNvPr id="37" name="圖片 36">
            <a:extLst>
              <a:ext uri="{FF2B5EF4-FFF2-40B4-BE49-F238E27FC236}">
                <a16:creationId xmlns:a16="http://schemas.microsoft.com/office/drawing/2014/main" id="{305A47E2-00BE-D645-9E3E-0EF8FEE565B5}"/>
              </a:ext>
            </a:extLst>
          </p:cNvPr>
          <p:cNvPicPr>
            <a:picLocks noChangeAspect="1"/>
          </p:cNvPicPr>
          <p:nvPr/>
        </p:nvPicPr>
        <p:blipFill>
          <a:blip r:embed="rId2"/>
          <a:stretch>
            <a:fillRect/>
          </a:stretch>
        </p:blipFill>
        <p:spPr>
          <a:xfrm>
            <a:off x="0" y="0"/>
            <a:ext cx="1342663" cy="6860676"/>
          </a:xfrm>
          <a:prstGeom prst="rect">
            <a:avLst/>
          </a:prstGeom>
        </p:spPr>
      </p:pic>
      <p:pic>
        <p:nvPicPr>
          <p:cNvPr id="38" name="圖片 37">
            <a:extLst>
              <a:ext uri="{FF2B5EF4-FFF2-40B4-BE49-F238E27FC236}">
                <a16:creationId xmlns:a16="http://schemas.microsoft.com/office/drawing/2014/main" id="{2BEB2BE2-91D4-2940-8881-6E93526D7D3B}"/>
              </a:ext>
            </a:extLst>
          </p:cNvPr>
          <p:cNvPicPr>
            <a:picLocks noChangeAspect="1"/>
          </p:cNvPicPr>
          <p:nvPr/>
        </p:nvPicPr>
        <p:blipFill>
          <a:blip r:embed="rId2"/>
          <a:stretch>
            <a:fillRect/>
          </a:stretch>
        </p:blipFill>
        <p:spPr>
          <a:xfrm>
            <a:off x="654684" y="922723"/>
            <a:ext cx="1342663" cy="5927237"/>
          </a:xfrm>
          <a:prstGeom prst="rect">
            <a:avLst/>
          </a:prstGeom>
        </p:spPr>
      </p:pic>
      <p:pic>
        <p:nvPicPr>
          <p:cNvPr id="25" name="圖片 24">
            <a:extLst>
              <a:ext uri="{FF2B5EF4-FFF2-40B4-BE49-F238E27FC236}">
                <a16:creationId xmlns:a16="http://schemas.microsoft.com/office/drawing/2014/main" id="{DADFD4DC-482D-1D49-8D5A-080D31D9C599}"/>
              </a:ext>
            </a:extLst>
          </p:cNvPr>
          <p:cNvPicPr>
            <a:picLocks noChangeAspect="1"/>
          </p:cNvPicPr>
          <p:nvPr/>
        </p:nvPicPr>
        <p:blipFill>
          <a:blip r:embed="rId3"/>
          <a:stretch>
            <a:fillRect/>
          </a:stretch>
        </p:blipFill>
        <p:spPr>
          <a:xfrm>
            <a:off x="4667101" y="196159"/>
            <a:ext cx="2686381" cy="787400"/>
          </a:xfrm>
          <a:prstGeom prst="rect">
            <a:avLst/>
          </a:prstGeom>
        </p:spPr>
      </p:pic>
      <p:sp>
        <p:nvSpPr>
          <p:cNvPr id="26" name="文字方塊 25">
            <a:extLst>
              <a:ext uri="{FF2B5EF4-FFF2-40B4-BE49-F238E27FC236}">
                <a16:creationId xmlns:a16="http://schemas.microsoft.com/office/drawing/2014/main" id="{9854147E-F29E-6445-8838-6AE0E6194DDF}"/>
              </a:ext>
            </a:extLst>
          </p:cNvPr>
          <p:cNvSpPr txBox="1"/>
          <p:nvPr/>
        </p:nvSpPr>
        <p:spPr>
          <a:xfrm>
            <a:off x="654684" y="721949"/>
            <a:ext cx="1261884"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流程圖</a:t>
            </a:r>
          </a:p>
        </p:txBody>
      </p:sp>
      <p:sp>
        <p:nvSpPr>
          <p:cNvPr id="14" name="圓角矩形 13">
            <a:extLst>
              <a:ext uri="{FF2B5EF4-FFF2-40B4-BE49-F238E27FC236}">
                <a16:creationId xmlns:a16="http://schemas.microsoft.com/office/drawing/2014/main" id="{F691DE14-0CC9-1B4C-AD82-98F22D4DE5CC}"/>
              </a:ext>
            </a:extLst>
          </p:cNvPr>
          <p:cNvSpPr/>
          <p:nvPr/>
        </p:nvSpPr>
        <p:spPr>
          <a:xfrm>
            <a:off x="543230" y="1574846"/>
            <a:ext cx="3550009" cy="1918208"/>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lt1"/>
                </a:solidFill>
                <a:latin typeface="HelveticaNeueLT Pro 35 Th" pitchFamily="34" charset="0"/>
              </a:rPr>
              <a:t>選取 </a:t>
            </a:r>
            <a:r>
              <a:rPr lang="en" altLang="zh-TW" sz="1600" dirty="0">
                <a:solidFill>
                  <a:schemeClr val="lt1"/>
                </a:solidFill>
                <a:latin typeface="HelveticaNeueLT Pro 35 Th" pitchFamily="34" charset="0"/>
              </a:rPr>
              <a:t>S&amp;P500</a:t>
            </a:r>
            <a:r>
              <a:rPr lang="zh-TW" altLang="en" sz="1600" dirty="0">
                <a:solidFill>
                  <a:schemeClr val="lt1"/>
                </a:solidFill>
                <a:latin typeface="HelveticaNeueLT Pro 35 Th" pitchFamily="34" charset="0"/>
              </a:rPr>
              <a:t>、</a:t>
            </a:r>
            <a:r>
              <a:rPr lang="en" altLang="zh-TW" sz="1600" dirty="0">
                <a:solidFill>
                  <a:schemeClr val="lt1"/>
                </a:solidFill>
                <a:latin typeface="HelveticaNeueLT Pro 35 Th" pitchFamily="34" charset="0"/>
              </a:rPr>
              <a:t>NVIDIA </a:t>
            </a:r>
            <a:r>
              <a:rPr lang="zh-TW" altLang="en-US" sz="1600" dirty="0">
                <a:solidFill>
                  <a:schemeClr val="lt1"/>
                </a:solidFill>
                <a:latin typeface="HelveticaNeueLT Pro 35 Th" pitchFamily="34" charset="0"/>
              </a:rPr>
              <a:t>股價、</a:t>
            </a:r>
            <a:r>
              <a:rPr lang="en" altLang="zh-TW" sz="1600" dirty="0">
                <a:solidFill>
                  <a:schemeClr val="lt1"/>
                </a:solidFill>
                <a:latin typeface="HelveticaNeueLT Pro 35 Th" pitchFamily="34" charset="0"/>
              </a:rPr>
              <a:t>TSLA </a:t>
            </a:r>
            <a:r>
              <a:rPr lang="zh-TW" altLang="en-US" sz="1600" dirty="0">
                <a:solidFill>
                  <a:schemeClr val="lt1"/>
                </a:solidFill>
                <a:latin typeface="HelveticaNeueLT Pro 35 Th" pitchFamily="34" charset="0"/>
              </a:rPr>
              <a:t>股價、</a:t>
            </a:r>
            <a:r>
              <a:rPr lang="en" altLang="zh-TW" sz="1600" dirty="0">
                <a:solidFill>
                  <a:schemeClr val="lt1"/>
                </a:solidFill>
                <a:latin typeface="HelveticaNeueLT Pro 35 Th" pitchFamily="34" charset="0"/>
              </a:rPr>
              <a:t>NASDAQ </a:t>
            </a:r>
            <a:r>
              <a:rPr lang="zh-TW" altLang="en-US" sz="1600" dirty="0">
                <a:solidFill>
                  <a:schemeClr val="lt1"/>
                </a:solidFill>
                <a:latin typeface="HelveticaNeueLT Pro 35 Th" pitchFamily="34" charset="0"/>
              </a:rPr>
              <a:t>指數、</a:t>
            </a:r>
            <a:r>
              <a:rPr lang="en" altLang="zh-TW" sz="1600" dirty="0">
                <a:solidFill>
                  <a:schemeClr val="lt1"/>
                </a:solidFill>
                <a:latin typeface="HelveticaNeueLT Pro 35 Th" pitchFamily="34" charset="0"/>
              </a:rPr>
              <a:t>Ethereum Volume</a:t>
            </a:r>
            <a:r>
              <a:rPr lang="zh-TW" altLang="en" sz="1600" dirty="0">
                <a:solidFill>
                  <a:schemeClr val="lt1"/>
                </a:solidFill>
                <a:latin typeface="HelveticaNeueLT Pro 35 Th" pitchFamily="34" charset="0"/>
              </a:rPr>
              <a:t>、</a:t>
            </a:r>
            <a:r>
              <a:rPr lang="en" altLang="zh-TW" sz="1600" dirty="0">
                <a:solidFill>
                  <a:schemeClr val="lt1"/>
                </a:solidFill>
                <a:latin typeface="HelveticaNeueLT Pro 35 Th" pitchFamily="34" charset="0"/>
              </a:rPr>
              <a:t> Ethereum Price</a:t>
            </a:r>
            <a:r>
              <a:rPr lang="zh-TW" altLang="en" sz="1600" dirty="0">
                <a:solidFill>
                  <a:schemeClr val="lt1"/>
                </a:solidFill>
                <a:latin typeface="HelveticaNeueLT Pro 35 Th" pitchFamily="34" charset="0"/>
              </a:rPr>
              <a:t>、</a:t>
            </a:r>
            <a:r>
              <a:rPr lang="en" altLang="zh-TW" sz="1600" dirty="0">
                <a:solidFill>
                  <a:schemeClr val="lt1"/>
                </a:solidFill>
                <a:latin typeface="HelveticaNeueLT Pro 35 Th" pitchFamily="34" charset="0"/>
              </a:rPr>
              <a:t>Hash rate</a:t>
            </a:r>
            <a:r>
              <a:rPr lang="zh-TW" altLang="en-US" sz="1600" dirty="0">
                <a:solidFill>
                  <a:schemeClr val="lt1"/>
                </a:solidFill>
                <a:latin typeface="HelveticaNeueLT Pro 35 Th" pitchFamily="34" charset="0"/>
              </a:rPr>
              <a:t>、</a:t>
            </a:r>
            <a:r>
              <a:rPr lang="en-US" altLang="zh-TW" sz="1600" dirty="0">
                <a:solidFill>
                  <a:schemeClr val="lt1"/>
                </a:solidFill>
                <a:latin typeface="HelveticaNeueLT Pro 35 Th" pitchFamily="34" charset="0"/>
              </a:rPr>
              <a:t>bitcoin volume</a:t>
            </a:r>
          </a:p>
          <a:p>
            <a:pPr algn="ctr"/>
            <a:r>
              <a:rPr lang="zh-TW" altLang="en-US" sz="1600" dirty="0">
                <a:solidFill>
                  <a:schemeClr val="lt1"/>
                </a:solidFill>
                <a:latin typeface="HelveticaNeueLT Pro 35 Th" pitchFamily="34" charset="0"/>
              </a:rPr>
              <a:t>當作模型變數</a:t>
            </a:r>
          </a:p>
        </p:txBody>
      </p:sp>
      <p:sp>
        <p:nvSpPr>
          <p:cNvPr id="15" name="圓角矩形 14">
            <a:extLst>
              <a:ext uri="{FF2B5EF4-FFF2-40B4-BE49-F238E27FC236}">
                <a16:creationId xmlns:a16="http://schemas.microsoft.com/office/drawing/2014/main" id="{38004FEB-31C2-2E41-B768-428934840022}"/>
              </a:ext>
            </a:extLst>
          </p:cNvPr>
          <p:cNvSpPr/>
          <p:nvPr/>
        </p:nvSpPr>
        <p:spPr>
          <a:xfrm>
            <a:off x="4620068" y="1399335"/>
            <a:ext cx="3214634" cy="226922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TW" altLang="en-US" b="1" dirty="0">
                <a:solidFill>
                  <a:schemeClr val="lt1"/>
                </a:solidFill>
                <a:latin typeface="HelveticaNeueLT Pro 35 Th" pitchFamily="34" charset="0"/>
              </a:rPr>
              <a:t>設定資料起迄時間</a:t>
            </a:r>
          </a:p>
          <a:p>
            <a:pPr algn="ctr"/>
            <a:r>
              <a:rPr lang="zh-TW" altLang="en-US" sz="1600" dirty="0">
                <a:solidFill>
                  <a:schemeClr val="lt1"/>
                </a:solidFill>
                <a:latin typeface="HelveticaNeueLT Pro 35 Th" pitchFamily="34" charset="0"/>
              </a:rPr>
              <a:t>每週ㄧ及</a:t>
            </a:r>
            <a:r>
              <a:rPr lang="zh-TW" altLang="en-US" sz="1600" dirty="0">
                <a:latin typeface="HelveticaNeueLT Pro 35 Th" pitchFamily="34" charset="0"/>
              </a:rPr>
              <a:t>週</a:t>
            </a:r>
            <a:r>
              <a:rPr lang="zh-TW" altLang="en-US" sz="1600" dirty="0">
                <a:solidFill>
                  <a:schemeClr val="lt1"/>
                </a:solidFill>
                <a:latin typeface="HelveticaNeueLT Pro 35 Th" pitchFamily="34" charset="0"/>
              </a:rPr>
              <a:t>四更新後 </a:t>
            </a:r>
            <a:r>
              <a:rPr lang="en-US" sz="1600" dirty="0">
                <a:solidFill>
                  <a:schemeClr val="lt1"/>
                </a:solidFill>
                <a:latin typeface="HelveticaNeueLT Pro 35 Th" pitchFamily="34" charset="0"/>
              </a:rPr>
              <a:t>7 </a:t>
            </a:r>
            <a:r>
              <a:rPr lang="zh-TW" altLang="en-US" sz="1600" dirty="0">
                <a:solidFill>
                  <a:schemeClr val="lt1"/>
                </a:solidFill>
                <a:latin typeface="HelveticaNeueLT Pro 35 Th" pitchFamily="34" charset="0"/>
              </a:rPr>
              <a:t>天比特幣預測價格。若為</a:t>
            </a:r>
            <a:r>
              <a:rPr lang="zh-TW" altLang="en-US" sz="1600" dirty="0">
                <a:latin typeface="HelveticaNeueLT Pro 35 Th" pitchFamily="34" charset="0"/>
              </a:rPr>
              <a:t>週</a:t>
            </a:r>
            <a:r>
              <a:rPr lang="zh-TW" altLang="en-US" sz="1600" dirty="0">
                <a:solidFill>
                  <a:schemeClr val="lt1"/>
                </a:solidFill>
                <a:latin typeface="HelveticaNeueLT Pro 35 Th" pitchFamily="34" charset="0"/>
              </a:rPr>
              <a:t>ㄧ則資料起迄時間為 </a:t>
            </a:r>
            <a:r>
              <a:rPr lang="en-US" sz="1600" dirty="0">
                <a:solidFill>
                  <a:schemeClr val="lt1"/>
                </a:solidFill>
                <a:latin typeface="HelveticaNeueLT Pro 35 Th" pitchFamily="34" charset="0"/>
              </a:rPr>
              <a:t>2019.1.3 1 am </a:t>
            </a:r>
            <a:r>
              <a:rPr lang="zh-TW" altLang="en-US" sz="1600" dirty="0">
                <a:solidFill>
                  <a:schemeClr val="lt1"/>
                </a:solidFill>
                <a:latin typeface="HelveticaNeueLT Pro 35 Th" pitchFamily="34" charset="0"/>
              </a:rPr>
              <a:t>～ 最近的</a:t>
            </a:r>
            <a:r>
              <a:rPr lang="zh-TW" altLang="en-US" sz="1600" dirty="0">
                <a:latin typeface="HelveticaNeueLT Pro 35 Th" pitchFamily="34" charset="0"/>
              </a:rPr>
              <a:t>週</a:t>
            </a:r>
            <a:r>
              <a:rPr lang="zh-TW" altLang="en-US" sz="1600" dirty="0">
                <a:solidFill>
                  <a:schemeClr val="lt1"/>
                </a:solidFill>
                <a:latin typeface="HelveticaNeueLT Pro 35 Th" pitchFamily="34" charset="0"/>
              </a:rPr>
              <a:t>日</a:t>
            </a:r>
            <a:r>
              <a:rPr lang="en-US" sz="1600" dirty="0">
                <a:solidFill>
                  <a:schemeClr val="lt1"/>
                </a:solidFill>
                <a:latin typeface="HelveticaNeueLT Pro 35 Th" pitchFamily="34" charset="0"/>
              </a:rPr>
              <a:t> 12 am</a:t>
            </a:r>
            <a:r>
              <a:rPr lang="zh-TW" altLang="en-US" sz="1600" dirty="0">
                <a:solidFill>
                  <a:schemeClr val="lt1"/>
                </a:solidFill>
                <a:latin typeface="HelveticaNeueLT Pro 35 Th" pitchFamily="34" charset="0"/>
              </a:rPr>
              <a:t>，</a:t>
            </a:r>
            <a:r>
              <a:rPr lang="zh-TW" altLang="en-US" sz="1600" dirty="0">
                <a:latin typeface="HelveticaNeueLT Pro 35 Th" pitchFamily="34" charset="0"/>
              </a:rPr>
              <a:t>週</a:t>
            </a:r>
            <a:r>
              <a:rPr lang="zh-TW" altLang="en-US" sz="1600" dirty="0">
                <a:solidFill>
                  <a:schemeClr val="lt1"/>
                </a:solidFill>
                <a:latin typeface="HelveticaNeueLT Pro 35 Th" pitchFamily="34" charset="0"/>
              </a:rPr>
              <a:t>四則為</a:t>
            </a:r>
            <a:r>
              <a:rPr lang="en-US" sz="1600" dirty="0">
                <a:solidFill>
                  <a:schemeClr val="lt1"/>
                </a:solidFill>
                <a:latin typeface="HelveticaNeueLT Pro 35 Th" pitchFamily="34" charset="0"/>
              </a:rPr>
              <a:t>2019.1.7 1 am </a:t>
            </a:r>
            <a:r>
              <a:rPr lang="zh-TW" altLang="en-US" sz="1600" dirty="0">
                <a:solidFill>
                  <a:schemeClr val="lt1"/>
                </a:solidFill>
                <a:latin typeface="HelveticaNeueLT Pro 35 Th" pitchFamily="34" charset="0"/>
              </a:rPr>
              <a:t>～ 最近的</a:t>
            </a:r>
            <a:r>
              <a:rPr lang="zh-TW" altLang="en-US" sz="1600" dirty="0">
                <a:latin typeface="HelveticaNeueLT Pro 35 Th" pitchFamily="34" charset="0"/>
              </a:rPr>
              <a:t>週</a:t>
            </a:r>
            <a:r>
              <a:rPr lang="zh-TW" altLang="en-US" sz="1600" dirty="0">
                <a:solidFill>
                  <a:schemeClr val="lt1"/>
                </a:solidFill>
                <a:latin typeface="HelveticaNeueLT Pro 35 Th" pitchFamily="34" charset="0"/>
              </a:rPr>
              <a:t>三</a:t>
            </a:r>
            <a:r>
              <a:rPr lang="en-US" sz="1600" dirty="0">
                <a:solidFill>
                  <a:schemeClr val="lt1"/>
                </a:solidFill>
                <a:latin typeface="HelveticaNeueLT Pro 35 Th" pitchFamily="34" charset="0"/>
              </a:rPr>
              <a:t> 12 am</a:t>
            </a:r>
            <a:r>
              <a:rPr lang="zh-TW" altLang="en-US" sz="1600" dirty="0">
                <a:solidFill>
                  <a:schemeClr val="lt1"/>
                </a:solidFill>
                <a:latin typeface="HelveticaNeueLT Pro 35 Th" pitchFamily="34" charset="0"/>
              </a:rPr>
              <a:t>，時間皆以日為單位</a:t>
            </a:r>
          </a:p>
        </p:txBody>
      </p:sp>
      <p:sp>
        <p:nvSpPr>
          <p:cNvPr id="16" name="圓角矩形 15">
            <a:extLst>
              <a:ext uri="{FF2B5EF4-FFF2-40B4-BE49-F238E27FC236}">
                <a16:creationId xmlns:a16="http://schemas.microsoft.com/office/drawing/2014/main" id="{D9AFB202-2174-FE46-861A-2D0DA64789FD}"/>
              </a:ext>
            </a:extLst>
          </p:cNvPr>
          <p:cNvSpPr/>
          <p:nvPr/>
        </p:nvSpPr>
        <p:spPr>
          <a:xfrm>
            <a:off x="8378547" y="1484830"/>
            <a:ext cx="3472793" cy="2205096"/>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dirty="0">
                <a:solidFill>
                  <a:schemeClr val="lt1"/>
                </a:solidFill>
                <a:latin typeface="HelveticaNeueLT Pro 35 Th" pitchFamily="34" charset="0"/>
              </a:rPr>
              <a:t>Data Preprocessing</a:t>
            </a:r>
            <a:endParaRPr lang="zh-TW" altLang="en-US" b="1" dirty="0">
              <a:solidFill>
                <a:schemeClr val="lt1"/>
              </a:solidFill>
              <a:latin typeface="HelveticaNeueLT Pro 35 Th" pitchFamily="34" charset="0"/>
            </a:endParaRPr>
          </a:p>
          <a:p>
            <a:r>
              <a:rPr lang="en-US" sz="1600" dirty="0">
                <a:solidFill>
                  <a:schemeClr val="lt1"/>
                </a:solidFill>
                <a:latin typeface="HelveticaNeueLT Pro 35 Th" pitchFamily="34" charset="0"/>
              </a:rPr>
              <a:t>Step1 </a:t>
            </a:r>
            <a:r>
              <a:rPr lang="zh-TW" altLang="en-US" sz="1600" dirty="0">
                <a:solidFill>
                  <a:schemeClr val="lt1"/>
                </a:solidFill>
                <a:latin typeface="HelveticaNeueLT Pro 35 Th" pitchFamily="34" charset="0"/>
              </a:rPr>
              <a:t>將變數</a:t>
            </a:r>
            <a:r>
              <a:rPr lang="en-US" altLang="zh-TW" sz="1600" dirty="0">
                <a:solidFill>
                  <a:schemeClr val="lt1"/>
                </a:solidFill>
                <a:latin typeface="HelveticaNeueLT Pro 35 Th" pitchFamily="34" charset="0"/>
              </a:rPr>
              <a:t>(X)</a:t>
            </a:r>
            <a:r>
              <a:rPr lang="zh-TW" altLang="en-US" sz="1600" dirty="0">
                <a:solidFill>
                  <a:schemeClr val="lt1"/>
                </a:solidFill>
                <a:latin typeface="HelveticaNeueLT Pro 35 Th" pitchFamily="34" charset="0"/>
              </a:rPr>
              <a:t>標準化</a:t>
            </a:r>
          </a:p>
          <a:p>
            <a:r>
              <a:rPr lang="en-US" sz="1600" dirty="0">
                <a:solidFill>
                  <a:schemeClr val="lt1"/>
                </a:solidFill>
                <a:latin typeface="HelveticaNeueLT Pro 35 Th" pitchFamily="34" charset="0"/>
              </a:rPr>
              <a:t>Step2 </a:t>
            </a:r>
            <a:r>
              <a:rPr lang="zh-TW" altLang="en-US" sz="1600" dirty="0">
                <a:solidFill>
                  <a:schemeClr val="lt1"/>
                </a:solidFill>
                <a:latin typeface="HelveticaNeueLT Pro 35 Th" pitchFamily="34" charset="0"/>
              </a:rPr>
              <a:t>利用時間序列模型將取對</a:t>
            </a:r>
            <a:r>
              <a:rPr lang="zh-TW" altLang="en-US" sz="1600" dirty="0">
                <a:latin typeface="HelveticaNeueLT Pro 35 Th" pitchFamily="34" charset="0"/>
              </a:rPr>
              <a:t>  </a:t>
            </a:r>
            <a:r>
              <a:rPr lang="en-US" altLang="zh-TW" sz="1600" dirty="0">
                <a:latin typeface="HelveticaNeueLT Pro 35 Th" pitchFamily="34" charset="0"/>
              </a:rPr>
              <a:t>	</a:t>
            </a:r>
            <a:r>
              <a:rPr lang="zh-TW" altLang="en-US" sz="1600" dirty="0">
                <a:latin typeface="HelveticaNeueLT Pro 35 Th" pitchFamily="34" charset="0"/>
              </a:rPr>
              <a:t>數後的</a:t>
            </a:r>
            <a:r>
              <a:rPr lang="zh-TW" altLang="en-US" sz="1600" dirty="0">
                <a:solidFill>
                  <a:schemeClr val="lt1"/>
                </a:solidFill>
                <a:latin typeface="HelveticaNeueLT Pro 35 Th" pitchFamily="34" charset="0"/>
              </a:rPr>
              <a:t>比特幣價格</a:t>
            </a:r>
            <a:r>
              <a:rPr lang="en-US" sz="1600" dirty="0">
                <a:solidFill>
                  <a:schemeClr val="lt1"/>
                </a:solidFill>
                <a:latin typeface="HelveticaNeueLT Pro 35 Th" pitchFamily="34" charset="0"/>
              </a:rPr>
              <a:t> (y) 	</a:t>
            </a:r>
            <a:r>
              <a:rPr lang="zh-TW" altLang="en-US" sz="1600" dirty="0">
                <a:solidFill>
                  <a:schemeClr val="lt1"/>
                </a:solidFill>
                <a:latin typeface="HelveticaNeueLT Pro 35 Th" pitchFamily="34" charset="0"/>
              </a:rPr>
              <a:t>拆解成</a:t>
            </a:r>
            <a:r>
              <a:rPr lang="zh-TW" altLang="en-US" sz="1600" dirty="0">
                <a:latin typeface="HelveticaNeueLT Pro 35 Th" pitchFamily="34" charset="0"/>
              </a:rPr>
              <a:t> </a:t>
            </a:r>
            <a:r>
              <a:rPr lang="en-US" sz="1600" dirty="0">
                <a:solidFill>
                  <a:schemeClr val="lt1"/>
                </a:solidFill>
                <a:latin typeface="HelveticaNeueLT Pro 35 Th" pitchFamily="34" charset="0"/>
              </a:rPr>
              <a:t>trend</a:t>
            </a:r>
            <a:r>
              <a:rPr lang="zh-TW" altLang="en-US" sz="1600" dirty="0">
                <a:solidFill>
                  <a:schemeClr val="lt1"/>
                </a:solidFill>
                <a:latin typeface="HelveticaNeueLT Pro 35 Th" pitchFamily="34" charset="0"/>
              </a:rPr>
              <a:t>、 </a:t>
            </a:r>
            <a:r>
              <a:rPr lang="en-US" altLang="zh-TW" sz="1600" dirty="0">
                <a:solidFill>
                  <a:schemeClr val="lt1"/>
                </a:solidFill>
                <a:latin typeface="HelveticaNeueLT Pro 35 Th" pitchFamily="34" charset="0"/>
              </a:rPr>
              <a:t>	</a:t>
            </a:r>
            <a:r>
              <a:rPr lang="en-US" sz="1600" dirty="0">
                <a:solidFill>
                  <a:schemeClr val="lt1"/>
                </a:solidFill>
                <a:latin typeface="HelveticaNeueLT Pro 35 Th" pitchFamily="34" charset="0"/>
              </a:rPr>
              <a:t>seasonal</a:t>
            </a:r>
            <a:r>
              <a:rPr lang="zh-TW" altLang="en-US" sz="1600" dirty="0">
                <a:solidFill>
                  <a:schemeClr val="lt1"/>
                </a:solidFill>
                <a:latin typeface="HelveticaNeueLT Pro 35 Th" pitchFamily="34" charset="0"/>
              </a:rPr>
              <a:t>、</a:t>
            </a:r>
            <a:r>
              <a:rPr lang="en-US" sz="1600" dirty="0">
                <a:solidFill>
                  <a:schemeClr val="lt1"/>
                </a:solidFill>
                <a:latin typeface="HelveticaNeueLT Pro 35 Th" pitchFamily="34" charset="0"/>
              </a:rPr>
              <a:t>residuals</a:t>
            </a:r>
            <a:endParaRPr lang="zh-TW" altLang="en-US" sz="1600" dirty="0">
              <a:solidFill>
                <a:schemeClr val="lt1"/>
              </a:solidFill>
              <a:latin typeface="HelveticaNeueLT Pro 35 Th" pitchFamily="34" charset="0"/>
            </a:endParaRPr>
          </a:p>
          <a:p>
            <a:r>
              <a:rPr lang="en-US" sz="1600" dirty="0">
                <a:solidFill>
                  <a:schemeClr val="lt1"/>
                </a:solidFill>
                <a:latin typeface="HelveticaNeueLT Pro 35 Th" pitchFamily="34" charset="0"/>
              </a:rPr>
              <a:t>Step3 </a:t>
            </a:r>
            <a:r>
              <a:rPr lang="zh-TW" altLang="en-US" sz="1600" dirty="0">
                <a:solidFill>
                  <a:schemeClr val="lt1"/>
                </a:solidFill>
                <a:latin typeface="HelveticaNeueLT Pro 35 Th" pitchFamily="34" charset="0"/>
              </a:rPr>
              <a:t>以</a:t>
            </a:r>
            <a:r>
              <a:rPr lang="en-US" sz="1600" dirty="0">
                <a:solidFill>
                  <a:schemeClr val="lt1"/>
                </a:solidFill>
                <a:latin typeface="HelveticaNeueLT Pro 35 Th" pitchFamily="34" charset="0"/>
              </a:rPr>
              <a:t> 1</a:t>
            </a:r>
            <a:r>
              <a:rPr lang="zh-TW" altLang="en-US" sz="1600" dirty="0">
                <a:latin typeface="HelveticaNeueLT Pro 35 Th" pitchFamily="34" charset="0"/>
              </a:rPr>
              <a:t>週</a:t>
            </a:r>
            <a:r>
              <a:rPr lang="en-US" sz="1600" dirty="0">
                <a:solidFill>
                  <a:schemeClr val="lt1"/>
                </a:solidFill>
                <a:latin typeface="HelveticaNeueLT Pro 35 Th" pitchFamily="34" charset="0"/>
              </a:rPr>
              <a:t>/ 2</a:t>
            </a:r>
            <a:r>
              <a:rPr lang="zh-TW" altLang="en-US" sz="1600" dirty="0">
                <a:latin typeface="HelveticaNeueLT Pro 35 Th" pitchFamily="34" charset="0"/>
              </a:rPr>
              <a:t>週</a:t>
            </a:r>
            <a:r>
              <a:rPr lang="zh-TW" altLang="en-US" sz="1600" dirty="0">
                <a:solidFill>
                  <a:schemeClr val="lt1"/>
                </a:solidFill>
                <a:latin typeface="HelveticaNeueLT Pro 35 Th" pitchFamily="34" charset="0"/>
              </a:rPr>
              <a:t>為單位</a:t>
            </a:r>
            <a:r>
              <a:rPr lang="en-US" sz="1600" dirty="0">
                <a:solidFill>
                  <a:schemeClr val="lt1"/>
                </a:solidFill>
                <a:latin typeface="HelveticaNeueLT Pro 35 Th" pitchFamily="34" charset="0"/>
              </a:rPr>
              <a:t>reshape </a:t>
            </a:r>
            <a:r>
              <a:rPr lang="zh-TW" altLang="en-US" sz="1600" dirty="0">
                <a:solidFill>
                  <a:schemeClr val="lt1"/>
                </a:solidFill>
                <a:latin typeface="HelveticaNeueLT Pro 35 Th" pitchFamily="34" charset="0"/>
              </a:rPr>
              <a:t> </a:t>
            </a:r>
            <a:r>
              <a:rPr lang="en-US" altLang="zh-TW" sz="1600" dirty="0">
                <a:solidFill>
                  <a:schemeClr val="lt1"/>
                </a:solidFill>
                <a:latin typeface="HelveticaNeueLT Pro 35 Th" pitchFamily="34" charset="0"/>
              </a:rPr>
              <a:t>	</a:t>
            </a:r>
            <a:r>
              <a:rPr lang="zh-TW" altLang="en-US" sz="1600" dirty="0">
                <a:solidFill>
                  <a:schemeClr val="lt1"/>
                </a:solidFill>
                <a:latin typeface="HelveticaNeueLT Pro 35 Th" pitchFamily="34" charset="0"/>
              </a:rPr>
              <a:t>資料</a:t>
            </a:r>
          </a:p>
        </p:txBody>
      </p:sp>
      <p:sp>
        <p:nvSpPr>
          <p:cNvPr id="17" name="圓角矩形 16">
            <a:extLst>
              <a:ext uri="{FF2B5EF4-FFF2-40B4-BE49-F238E27FC236}">
                <a16:creationId xmlns:a16="http://schemas.microsoft.com/office/drawing/2014/main" id="{052CD12F-A2B9-6B41-8603-B87B7C00787E}"/>
              </a:ext>
            </a:extLst>
          </p:cNvPr>
          <p:cNvSpPr/>
          <p:nvPr/>
        </p:nvSpPr>
        <p:spPr>
          <a:xfrm>
            <a:off x="547729" y="4526280"/>
            <a:ext cx="3499424" cy="130577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1600" dirty="0">
                <a:solidFill>
                  <a:schemeClr val="lt1"/>
                </a:solidFill>
                <a:latin typeface="HelveticaNeueLT Pro 35 Th" pitchFamily="34" charset="0"/>
              </a:rPr>
              <a:t>將資料集分成</a:t>
            </a:r>
            <a:r>
              <a:rPr lang="en-US" altLang="zh-TW" sz="1600" dirty="0">
                <a:solidFill>
                  <a:schemeClr val="lt1"/>
                </a:solidFill>
                <a:latin typeface="HelveticaNeueLT Pro 35 Th" pitchFamily="34" charset="0"/>
              </a:rPr>
              <a:t> training set</a:t>
            </a:r>
            <a:r>
              <a:rPr lang="zh-TW" altLang="zh-TW" sz="1600" dirty="0">
                <a:solidFill>
                  <a:schemeClr val="lt1"/>
                </a:solidFill>
                <a:latin typeface="HelveticaNeueLT Pro 35 Th" pitchFamily="34" charset="0"/>
              </a:rPr>
              <a:t>、</a:t>
            </a:r>
            <a:endParaRPr lang="en-US" altLang="zh-TW" sz="1600" dirty="0">
              <a:solidFill>
                <a:schemeClr val="lt1"/>
              </a:solidFill>
              <a:latin typeface="HelveticaNeueLT Pro 35 Th" pitchFamily="34" charset="0"/>
            </a:endParaRPr>
          </a:p>
          <a:p>
            <a:pPr algn="ctr"/>
            <a:r>
              <a:rPr lang="en-US" altLang="zh-TW" sz="1600" dirty="0">
                <a:solidFill>
                  <a:schemeClr val="lt1"/>
                </a:solidFill>
                <a:latin typeface="HelveticaNeueLT Pro 35 Th" pitchFamily="34" charset="0"/>
              </a:rPr>
              <a:t>testing set</a:t>
            </a:r>
            <a:r>
              <a:rPr lang="zh-TW" altLang="zh-TW" sz="1600" dirty="0">
                <a:solidFill>
                  <a:schemeClr val="lt1"/>
                </a:solidFill>
                <a:latin typeface="HelveticaNeueLT Pro 35 Th" pitchFamily="34" charset="0"/>
              </a:rPr>
              <a:t>（預測</a:t>
            </a:r>
            <a:r>
              <a:rPr lang="zh-TW" altLang="en-US" sz="1600" dirty="0">
                <a:latin typeface="HelveticaNeueLT Pro 35 Th" pitchFamily="34" charset="0"/>
              </a:rPr>
              <a:t>週的</a:t>
            </a:r>
            <a:r>
              <a:rPr lang="zh-TW" altLang="zh-TW" sz="1600" dirty="0">
                <a:solidFill>
                  <a:schemeClr val="lt1"/>
                </a:solidFill>
                <a:latin typeface="HelveticaNeueLT Pro 35 Th" pitchFamily="34" charset="0"/>
              </a:rPr>
              <a:t>前</a:t>
            </a:r>
            <a:r>
              <a:rPr lang="en-US" altLang="zh-TW" sz="1600" dirty="0">
                <a:solidFill>
                  <a:schemeClr val="lt1"/>
                </a:solidFill>
                <a:latin typeface="HelveticaNeueLT Pro 35 Th" pitchFamily="34" charset="0"/>
              </a:rPr>
              <a:t>1</a:t>
            </a:r>
            <a:r>
              <a:rPr lang="zh-TW" altLang="en-US" sz="1600" dirty="0">
                <a:latin typeface="HelveticaNeueLT Pro 35 Th" pitchFamily="34" charset="0"/>
              </a:rPr>
              <a:t>週</a:t>
            </a:r>
            <a:r>
              <a:rPr lang="zh-TW" altLang="zh-TW" sz="1600" dirty="0">
                <a:solidFill>
                  <a:schemeClr val="lt1"/>
                </a:solidFill>
                <a:latin typeface="HelveticaNeueLT Pro 35 Th" pitchFamily="34" charset="0"/>
              </a:rPr>
              <a:t>）、</a:t>
            </a:r>
            <a:endParaRPr lang="en-US" altLang="zh-TW" sz="1600" dirty="0">
              <a:solidFill>
                <a:schemeClr val="lt1"/>
              </a:solidFill>
              <a:latin typeface="HelveticaNeueLT Pro 35 Th" pitchFamily="34" charset="0"/>
            </a:endParaRPr>
          </a:p>
          <a:p>
            <a:pPr algn="ctr"/>
            <a:r>
              <a:rPr lang="en-US" altLang="zh-TW" sz="1600" dirty="0">
                <a:solidFill>
                  <a:schemeClr val="lt1"/>
                </a:solidFill>
                <a:latin typeface="HelveticaNeueLT Pro 35 Th" pitchFamily="34" charset="0"/>
              </a:rPr>
              <a:t>validation set</a:t>
            </a:r>
            <a:r>
              <a:rPr lang="zh-TW" altLang="zh-TW" sz="1600" dirty="0">
                <a:solidFill>
                  <a:schemeClr val="lt1"/>
                </a:solidFill>
                <a:latin typeface="HelveticaNeueLT Pro 35 Th" pitchFamily="34" charset="0"/>
              </a:rPr>
              <a:t>（預測</a:t>
            </a:r>
            <a:r>
              <a:rPr lang="zh-TW" altLang="en-US" sz="1600" dirty="0">
                <a:solidFill>
                  <a:schemeClr val="lt1"/>
                </a:solidFill>
                <a:latin typeface="HelveticaNeueLT Pro 35 Th" pitchFamily="34" charset="0"/>
              </a:rPr>
              <a:t>的</a:t>
            </a:r>
            <a:r>
              <a:rPr lang="zh-TW" altLang="en-US" sz="1600" dirty="0">
                <a:latin typeface="HelveticaNeueLT Pro 35 Th" pitchFamily="34" charset="0"/>
              </a:rPr>
              <a:t>週</a:t>
            </a:r>
            <a:r>
              <a:rPr lang="zh-TW" altLang="zh-TW" sz="1600" dirty="0">
                <a:solidFill>
                  <a:schemeClr val="lt1"/>
                </a:solidFill>
                <a:latin typeface="HelveticaNeueLT Pro 35 Th" pitchFamily="34" charset="0"/>
              </a:rPr>
              <a:t>前</a:t>
            </a:r>
            <a:r>
              <a:rPr lang="en-US" altLang="zh-TW" sz="1600" dirty="0">
                <a:solidFill>
                  <a:schemeClr val="lt1"/>
                </a:solidFill>
                <a:latin typeface="HelveticaNeueLT Pro 35 Th" pitchFamily="34" charset="0"/>
              </a:rPr>
              <a:t>2</a:t>
            </a:r>
            <a:r>
              <a:rPr lang="zh-TW" altLang="zh-TW" sz="1600" dirty="0">
                <a:solidFill>
                  <a:schemeClr val="lt1"/>
                </a:solidFill>
                <a:latin typeface="HelveticaNeueLT Pro 35 Th" pitchFamily="34" charset="0"/>
              </a:rPr>
              <a:t>、</a:t>
            </a:r>
            <a:r>
              <a:rPr lang="en-US" altLang="zh-TW" sz="1600" dirty="0">
                <a:solidFill>
                  <a:schemeClr val="lt1"/>
                </a:solidFill>
                <a:latin typeface="HelveticaNeueLT Pro 35 Th" pitchFamily="34" charset="0"/>
              </a:rPr>
              <a:t>3</a:t>
            </a:r>
            <a:r>
              <a:rPr lang="zh-TW" altLang="en-US" sz="1600" dirty="0">
                <a:latin typeface="HelveticaNeueLT Pro 35 Th" pitchFamily="34" charset="0"/>
              </a:rPr>
              <a:t>週</a:t>
            </a:r>
            <a:r>
              <a:rPr lang="zh-TW" altLang="zh-TW" sz="1600" dirty="0">
                <a:solidFill>
                  <a:schemeClr val="lt1"/>
                </a:solidFill>
                <a:latin typeface="HelveticaNeueLT Pro 35 Th" pitchFamily="34" charset="0"/>
              </a:rPr>
              <a:t>） </a:t>
            </a:r>
            <a:endParaRPr lang="zh-TW" altLang="en-US" sz="1600" dirty="0">
              <a:solidFill>
                <a:schemeClr val="lt1"/>
              </a:solidFill>
              <a:latin typeface="HelveticaNeueLT Pro 35 Th" pitchFamily="34" charset="0"/>
            </a:endParaRPr>
          </a:p>
        </p:txBody>
      </p:sp>
      <p:sp>
        <p:nvSpPr>
          <p:cNvPr id="18" name="圓角矩形 17">
            <a:extLst>
              <a:ext uri="{FF2B5EF4-FFF2-40B4-BE49-F238E27FC236}">
                <a16:creationId xmlns:a16="http://schemas.microsoft.com/office/drawing/2014/main" id="{E4905A79-8479-7042-90E5-E1C0826FBAE0}"/>
              </a:ext>
            </a:extLst>
          </p:cNvPr>
          <p:cNvSpPr/>
          <p:nvPr/>
        </p:nvSpPr>
        <p:spPr>
          <a:xfrm>
            <a:off x="4884195" y="4609943"/>
            <a:ext cx="2686380" cy="1168728"/>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1600" dirty="0">
                <a:solidFill>
                  <a:schemeClr val="lt1"/>
                </a:solidFill>
                <a:latin typeface="HelveticaNeueLT Pro 35 Th" pitchFamily="34" charset="0"/>
              </a:rPr>
              <a:t>建置比特幣價格預測模型</a:t>
            </a:r>
          </a:p>
          <a:p>
            <a:pPr algn="ctr"/>
            <a:r>
              <a:rPr lang="en-US" altLang="zh-TW" sz="1600" dirty="0">
                <a:solidFill>
                  <a:schemeClr val="lt1"/>
                </a:solidFill>
                <a:latin typeface="HelveticaNeueLT Pro 35 Th" pitchFamily="34" charset="0"/>
              </a:rPr>
              <a:t>LSTM</a:t>
            </a:r>
            <a:endParaRPr lang="zh-TW" altLang="zh-TW" sz="1600" dirty="0">
              <a:solidFill>
                <a:schemeClr val="lt1"/>
              </a:solidFill>
              <a:latin typeface="HelveticaNeueLT Pro 35 Th" pitchFamily="34" charset="0"/>
            </a:endParaRPr>
          </a:p>
        </p:txBody>
      </p:sp>
      <p:sp>
        <p:nvSpPr>
          <p:cNvPr id="19" name="圓角矩形 18">
            <a:extLst>
              <a:ext uri="{FF2B5EF4-FFF2-40B4-BE49-F238E27FC236}">
                <a16:creationId xmlns:a16="http://schemas.microsoft.com/office/drawing/2014/main" id="{A45CAD63-9D4A-7042-9F36-C9092658B35C}"/>
              </a:ext>
            </a:extLst>
          </p:cNvPr>
          <p:cNvSpPr/>
          <p:nvPr/>
        </p:nvSpPr>
        <p:spPr>
          <a:xfrm>
            <a:off x="8883046" y="4713400"/>
            <a:ext cx="2342089" cy="96181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1600" dirty="0">
                <a:solidFill>
                  <a:schemeClr val="lt1"/>
                </a:solidFill>
                <a:latin typeface="HelveticaNeueLT Pro 35 Th" pitchFamily="34" charset="0"/>
              </a:rPr>
              <a:t>預測</a:t>
            </a:r>
            <a:r>
              <a:rPr lang="en-US" altLang="zh-TW" sz="1600" dirty="0">
                <a:solidFill>
                  <a:schemeClr val="lt1"/>
                </a:solidFill>
                <a:latin typeface="HelveticaNeueLT Pro 35 Th" pitchFamily="34" charset="0"/>
              </a:rPr>
              <a:t> 1</a:t>
            </a:r>
            <a:r>
              <a:rPr lang="zh-TW" altLang="en-US" sz="1600" dirty="0">
                <a:latin typeface="HelveticaNeueLT Pro 35 Th" pitchFamily="34" charset="0"/>
              </a:rPr>
              <a:t>週</a:t>
            </a:r>
            <a:r>
              <a:rPr lang="zh-TW" altLang="zh-TW" sz="1600" dirty="0">
                <a:solidFill>
                  <a:schemeClr val="lt1"/>
                </a:solidFill>
                <a:latin typeface="HelveticaNeueLT Pro 35 Th" pitchFamily="34" charset="0"/>
              </a:rPr>
              <a:t>比特幣價格</a:t>
            </a:r>
          </a:p>
        </p:txBody>
      </p:sp>
      <p:sp>
        <p:nvSpPr>
          <p:cNvPr id="24" name="向右箭號 23">
            <a:extLst>
              <a:ext uri="{FF2B5EF4-FFF2-40B4-BE49-F238E27FC236}">
                <a16:creationId xmlns:a16="http://schemas.microsoft.com/office/drawing/2014/main" id="{E5CF86AD-F5EC-A843-AA03-0661E7DAC1B2}"/>
              </a:ext>
            </a:extLst>
          </p:cNvPr>
          <p:cNvSpPr/>
          <p:nvPr/>
        </p:nvSpPr>
        <p:spPr>
          <a:xfrm>
            <a:off x="4207810" y="2387122"/>
            <a:ext cx="280670" cy="271145"/>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27" name="向右箭號 26">
            <a:extLst>
              <a:ext uri="{FF2B5EF4-FFF2-40B4-BE49-F238E27FC236}">
                <a16:creationId xmlns:a16="http://schemas.microsoft.com/office/drawing/2014/main" id="{FB530C02-F325-DA43-82B5-147072100B5C}"/>
              </a:ext>
            </a:extLst>
          </p:cNvPr>
          <p:cNvSpPr/>
          <p:nvPr/>
        </p:nvSpPr>
        <p:spPr>
          <a:xfrm>
            <a:off x="7966290" y="2387121"/>
            <a:ext cx="280670" cy="271145"/>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28" name="向右箭號 27">
            <a:extLst>
              <a:ext uri="{FF2B5EF4-FFF2-40B4-BE49-F238E27FC236}">
                <a16:creationId xmlns:a16="http://schemas.microsoft.com/office/drawing/2014/main" id="{9B33E748-1F53-5643-88FD-C48BE56ECC60}"/>
              </a:ext>
            </a:extLst>
          </p:cNvPr>
          <p:cNvSpPr/>
          <p:nvPr/>
        </p:nvSpPr>
        <p:spPr>
          <a:xfrm>
            <a:off x="142584" y="5043596"/>
            <a:ext cx="280670" cy="271145"/>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9" name="向右箭號 28">
            <a:extLst>
              <a:ext uri="{FF2B5EF4-FFF2-40B4-BE49-F238E27FC236}">
                <a16:creationId xmlns:a16="http://schemas.microsoft.com/office/drawing/2014/main" id="{99211A89-A73B-124C-B5DA-F87FA1BE4E97}"/>
              </a:ext>
            </a:extLst>
          </p:cNvPr>
          <p:cNvSpPr/>
          <p:nvPr/>
        </p:nvSpPr>
        <p:spPr>
          <a:xfrm>
            <a:off x="4187016" y="5041034"/>
            <a:ext cx="280670" cy="271145"/>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30" name="向右箭號 29">
            <a:extLst>
              <a:ext uri="{FF2B5EF4-FFF2-40B4-BE49-F238E27FC236}">
                <a16:creationId xmlns:a16="http://schemas.microsoft.com/office/drawing/2014/main" id="{2AE95882-B399-5B4D-8A27-3C258F2CC212}"/>
              </a:ext>
            </a:extLst>
          </p:cNvPr>
          <p:cNvSpPr/>
          <p:nvPr/>
        </p:nvSpPr>
        <p:spPr>
          <a:xfrm>
            <a:off x="7988770" y="5048087"/>
            <a:ext cx="280670" cy="271145"/>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4" name="文字方塊 3">
            <a:extLst>
              <a:ext uri="{FF2B5EF4-FFF2-40B4-BE49-F238E27FC236}">
                <a16:creationId xmlns:a16="http://schemas.microsoft.com/office/drawing/2014/main" id="{16286106-2E69-0248-B620-76E6D8A9694B}"/>
              </a:ext>
            </a:extLst>
          </p:cNvPr>
          <p:cNvSpPr txBox="1"/>
          <p:nvPr/>
        </p:nvSpPr>
        <p:spPr>
          <a:xfrm flipH="1" flipV="1">
            <a:off x="393075" y="5253848"/>
            <a:ext cx="341075" cy="807004"/>
          </a:xfrm>
          <a:prstGeom prst="rect">
            <a:avLst/>
          </a:prstGeom>
          <a:noFill/>
        </p:spPr>
        <p:txBody>
          <a:bodyPr wrap="square" rtlCol="0">
            <a:spAutoFit/>
          </a:bodyPr>
          <a:lstStyle/>
          <a:p>
            <a:endParaRPr kumimoji="1" lang="zh-TW" altLang="en-US" dirty="0"/>
          </a:p>
        </p:txBody>
      </p:sp>
      <p:sp>
        <p:nvSpPr>
          <p:cNvPr id="20" name="文字方塊 19">
            <a:extLst>
              <a:ext uri="{FF2B5EF4-FFF2-40B4-BE49-F238E27FC236}">
                <a16:creationId xmlns:a16="http://schemas.microsoft.com/office/drawing/2014/main" id="{D2E12706-F026-4A64-9AA7-F63FE0CA1B5A}"/>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10262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a:extLst>
              <a:ext uri="{FF2B5EF4-FFF2-40B4-BE49-F238E27FC236}">
                <a16:creationId xmlns:a16="http://schemas.microsoft.com/office/drawing/2014/main" id="{341FB0FB-23F3-D544-B750-309EF26539BD}"/>
              </a:ext>
            </a:extLst>
          </p:cNvPr>
          <p:cNvPicPr>
            <a:picLocks noChangeAspect="1"/>
          </p:cNvPicPr>
          <p:nvPr/>
        </p:nvPicPr>
        <p:blipFill>
          <a:blip r:embed="rId2"/>
          <a:stretch>
            <a:fillRect/>
          </a:stretch>
        </p:blipFill>
        <p:spPr>
          <a:xfrm>
            <a:off x="10861050" y="-2985"/>
            <a:ext cx="1342663" cy="6860676"/>
          </a:xfrm>
          <a:prstGeom prst="rect">
            <a:avLst/>
          </a:prstGeom>
        </p:spPr>
      </p:pic>
      <p:pic>
        <p:nvPicPr>
          <p:cNvPr id="37" name="圖片 36">
            <a:extLst>
              <a:ext uri="{FF2B5EF4-FFF2-40B4-BE49-F238E27FC236}">
                <a16:creationId xmlns:a16="http://schemas.microsoft.com/office/drawing/2014/main" id="{7B6DA564-ADF4-1B41-BBDC-1AC0F1B8BF79}"/>
              </a:ext>
            </a:extLst>
          </p:cNvPr>
          <p:cNvPicPr>
            <a:picLocks noChangeAspect="1"/>
          </p:cNvPicPr>
          <p:nvPr/>
        </p:nvPicPr>
        <p:blipFill>
          <a:blip r:embed="rId2"/>
          <a:stretch>
            <a:fillRect/>
          </a:stretch>
        </p:blipFill>
        <p:spPr>
          <a:xfrm>
            <a:off x="10397007" y="892648"/>
            <a:ext cx="1342663" cy="5927237"/>
          </a:xfrm>
          <a:prstGeom prst="rect">
            <a:avLst/>
          </a:prstGeom>
        </p:spPr>
      </p:pic>
      <p:pic>
        <p:nvPicPr>
          <p:cNvPr id="38" name="圖片 37">
            <a:extLst>
              <a:ext uri="{FF2B5EF4-FFF2-40B4-BE49-F238E27FC236}">
                <a16:creationId xmlns:a16="http://schemas.microsoft.com/office/drawing/2014/main" id="{24FEC60B-DE82-1C4C-9389-FF97B4D1F27A}"/>
              </a:ext>
            </a:extLst>
          </p:cNvPr>
          <p:cNvPicPr>
            <a:picLocks noChangeAspect="1"/>
          </p:cNvPicPr>
          <p:nvPr/>
        </p:nvPicPr>
        <p:blipFill>
          <a:blip r:embed="rId2"/>
          <a:stretch>
            <a:fillRect/>
          </a:stretch>
        </p:blipFill>
        <p:spPr>
          <a:xfrm>
            <a:off x="0" y="0"/>
            <a:ext cx="1342663" cy="6860676"/>
          </a:xfrm>
          <a:prstGeom prst="rect">
            <a:avLst/>
          </a:prstGeom>
        </p:spPr>
      </p:pic>
      <p:pic>
        <p:nvPicPr>
          <p:cNvPr id="39" name="圖片 38">
            <a:extLst>
              <a:ext uri="{FF2B5EF4-FFF2-40B4-BE49-F238E27FC236}">
                <a16:creationId xmlns:a16="http://schemas.microsoft.com/office/drawing/2014/main" id="{9F87DA77-D3CB-9947-8DD8-4F75F252E043}"/>
              </a:ext>
            </a:extLst>
          </p:cNvPr>
          <p:cNvPicPr>
            <a:picLocks noChangeAspect="1"/>
          </p:cNvPicPr>
          <p:nvPr/>
        </p:nvPicPr>
        <p:blipFill>
          <a:blip r:embed="rId2"/>
          <a:stretch>
            <a:fillRect/>
          </a:stretch>
        </p:blipFill>
        <p:spPr>
          <a:xfrm>
            <a:off x="654684" y="922723"/>
            <a:ext cx="1342663" cy="5927237"/>
          </a:xfrm>
          <a:prstGeom prst="rect">
            <a:avLst/>
          </a:prstGeom>
        </p:spPr>
      </p:pic>
      <p:pic>
        <p:nvPicPr>
          <p:cNvPr id="25" name="圖片 24">
            <a:extLst>
              <a:ext uri="{FF2B5EF4-FFF2-40B4-BE49-F238E27FC236}">
                <a16:creationId xmlns:a16="http://schemas.microsoft.com/office/drawing/2014/main" id="{DADFD4DC-482D-1D49-8D5A-080D31D9C599}"/>
              </a:ext>
            </a:extLst>
          </p:cNvPr>
          <p:cNvPicPr>
            <a:picLocks noChangeAspect="1"/>
          </p:cNvPicPr>
          <p:nvPr/>
        </p:nvPicPr>
        <p:blipFill>
          <a:blip r:embed="rId3"/>
          <a:stretch>
            <a:fillRect/>
          </a:stretch>
        </p:blipFill>
        <p:spPr>
          <a:xfrm>
            <a:off x="4628819" y="135323"/>
            <a:ext cx="2686381" cy="787400"/>
          </a:xfrm>
          <a:prstGeom prst="rect">
            <a:avLst/>
          </a:prstGeom>
        </p:spPr>
      </p:pic>
      <p:sp>
        <p:nvSpPr>
          <p:cNvPr id="20" name="圓角矩形 19">
            <a:extLst>
              <a:ext uri="{FF2B5EF4-FFF2-40B4-BE49-F238E27FC236}">
                <a16:creationId xmlns:a16="http://schemas.microsoft.com/office/drawing/2014/main" id="{97C04E89-9899-5A44-B04C-BFBDA7E97D12}"/>
              </a:ext>
            </a:extLst>
          </p:cNvPr>
          <p:cNvSpPr/>
          <p:nvPr/>
        </p:nvSpPr>
        <p:spPr>
          <a:xfrm>
            <a:off x="1383363" y="1698593"/>
            <a:ext cx="2665745" cy="1591498"/>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1600" dirty="0">
                <a:solidFill>
                  <a:schemeClr val="lt1"/>
                </a:solidFill>
                <a:latin typeface="HelveticaNeueLT Pro 35 Th" pitchFamily="34" charset="0"/>
              </a:rPr>
              <a:t>將預測出的未來</a:t>
            </a:r>
            <a:r>
              <a:rPr lang="en-US" altLang="zh-TW" sz="1600" dirty="0">
                <a:solidFill>
                  <a:schemeClr val="lt1"/>
                </a:solidFill>
                <a:latin typeface="HelveticaNeueLT Pro 35 Th" pitchFamily="34" charset="0"/>
              </a:rPr>
              <a:t> 1</a:t>
            </a:r>
            <a:r>
              <a:rPr lang="zh-TW" altLang="en-US" sz="1600" dirty="0">
                <a:latin typeface="HelveticaNeueLT Pro 35 Th" pitchFamily="34" charset="0"/>
              </a:rPr>
              <a:t>週</a:t>
            </a:r>
            <a:r>
              <a:rPr lang="zh-TW" altLang="zh-TW" sz="1600" dirty="0">
                <a:solidFill>
                  <a:schemeClr val="lt1"/>
                </a:solidFill>
                <a:latin typeface="HelveticaNeueLT Pro 35 Th" pitchFamily="34" charset="0"/>
              </a:rPr>
              <a:t>比特幣價格併入資料集，</a:t>
            </a:r>
            <a:endParaRPr lang="en-US" altLang="zh-TW" sz="1600" dirty="0">
              <a:solidFill>
                <a:schemeClr val="lt1"/>
              </a:solidFill>
              <a:latin typeface="HelveticaNeueLT Pro 35 Th" pitchFamily="34" charset="0"/>
            </a:endParaRPr>
          </a:p>
          <a:p>
            <a:pPr algn="ctr"/>
            <a:r>
              <a:rPr lang="zh-TW" altLang="zh-TW" sz="1600" dirty="0">
                <a:solidFill>
                  <a:schemeClr val="lt1"/>
                </a:solidFill>
                <a:latin typeface="HelveticaNeueLT Pro 35 Th" pitchFamily="34" charset="0"/>
              </a:rPr>
              <a:t>進行</a:t>
            </a:r>
            <a:r>
              <a:rPr lang="en-US" altLang="zh-TW" sz="1600" dirty="0">
                <a:solidFill>
                  <a:schemeClr val="lt1"/>
                </a:solidFill>
                <a:latin typeface="HelveticaNeueLT Pro 35 Th" pitchFamily="34" charset="0"/>
              </a:rPr>
              <a:t> ICA Decomposition</a:t>
            </a:r>
            <a:endParaRPr lang="zh-TW" altLang="zh-TW" sz="1600" dirty="0">
              <a:solidFill>
                <a:schemeClr val="lt1"/>
              </a:solidFill>
              <a:latin typeface="HelveticaNeueLT Pro 35 Th" pitchFamily="34" charset="0"/>
            </a:endParaRPr>
          </a:p>
        </p:txBody>
      </p:sp>
      <p:sp>
        <p:nvSpPr>
          <p:cNvPr id="21" name="圓角矩形 20">
            <a:extLst>
              <a:ext uri="{FF2B5EF4-FFF2-40B4-BE49-F238E27FC236}">
                <a16:creationId xmlns:a16="http://schemas.microsoft.com/office/drawing/2014/main" id="{27032842-7876-A04D-9234-D5A0DC4C84D2}"/>
              </a:ext>
            </a:extLst>
          </p:cNvPr>
          <p:cNvSpPr/>
          <p:nvPr/>
        </p:nvSpPr>
        <p:spPr>
          <a:xfrm>
            <a:off x="4867984" y="1612791"/>
            <a:ext cx="2556464" cy="181620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1600" dirty="0">
                <a:solidFill>
                  <a:schemeClr val="lt1"/>
                </a:solidFill>
                <a:latin typeface="HelveticaNeueLT Pro 35 Th" pitchFamily="34" charset="0"/>
              </a:rPr>
              <a:t>對未來</a:t>
            </a:r>
            <a:r>
              <a:rPr lang="en-US" altLang="zh-TW" sz="1600" dirty="0">
                <a:solidFill>
                  <a:schemeClr val="lt1"/>
                </a:solidFill>
                <a:latin typeface="HelveticaNeueLT Pro 35 Th" pitchFamily="34" charset="0"/>
              </a:rPr>
              <a:t> 1</a:t>
            </a:r>
            <a:r>
              <a:rPr lang="zh-TW" altLang="en-US" sz="1600" dirty="0">
                <a:latin typeface="HelveticaNeueLT Pro 35 Th" pitchFamily="34" charset="0"/>
              </a:rPr>
              <a:t>週</a:t>
            </a:r>
            <a:r>
              <a:rPr lang="zh-TW" altLang="zh-TW" sz="1600" dirty="0">
                <a:solidFill>
                  <a:schemeClr val="lt1"/>
                </a:solidFill>
                <a:latin typeface="HelveticaNeueLT Pro 35 Th" pitchFamily="34" charset="0"/>
              </a:rPr>
              <a:t>以外的資料建置 </a:t>
            </a:r>
            <a:r>
              <a:rPr lang="en-US" altLang="zh-TW" sz="1600" dirty="0">
                <a:solidFill>
                  <a:schemeClr val="lt1"/>
                </a:solidFill>
                <a:latin typeface="HelveticaNeueLT Pro 35 Th" pitchFamily="34" charset="0"/>
              </a:rPr>
              <a:t>Fuzzy </a:t>
            </a:r>
            <a:r>
              <a:rPr lang="en-US" altLang="zh-TW" sz="1600" dirty="0" err="1">
                <a:solidFill>
                  <a:schemeClr val="lt1"/>
                </a:solidFill>
                <a:latin typeface="HelveticaNeueLT Pro 35 Th" pitchFamily="34" charset="0"/>
              </a:rPr>
              <a:t>Cmeans</a:t>
            </a:r>
            <a:r>
              <a:rPr lang="en-US" altLang="zh-TW" sz="1600" dirty="0">
                <a:solidFill>
                  <a:schemeClr val="lt1"/>
                </a:solidFill>
                <a:latin typeface="HelveticaNeueLT Pro 35 Th" pitchFamily="34" charset="0"/>
              </a:rPr>
              <a:t> Clustering model</a:t>
            </a:r>
            <a:r>
              <a:rPr lang="zh-TW" altLang="zh-TW" sz="1600" dirty="0">
                <a:solidFill>
                  <a:schemeClr val="lt1"/>
                </a:solidFill>
                <a:latin typeface="HelveticaNeueLT Pro 35 Th" pitchFamily="34" charset="0"/>
              </a:rPr>
              <a:t>，</a:t>
            </a:r>
            <a:endParaRPr lang="en-US" altLang="zh-TW" sz="1600" dirty="0">
              <a:solidFill>
                <a:schemeClr val="lt1"/>
              </a:solidFill>
              <a:latin typeface="HelveticaNeueLT Pro 35 Th" pitchFamily="34" charset="0"/>
            </a:endParaRPr>
          </a:p>
          <a:p>
            <a:pPr algn="ctr"/>
            <a:r>
              <a:rPr lang="zh-TW" altLang="zh-TW" sz="1600" dirty="0">
                <a:solidFill>
                  <a:schemeClr val="lt1"/>
                </a:solidFill>
                <a:latin typeface="HelveticaNeueLT Pro 35 Th" pitchFamily="34" charset="0"/>
              </a:rPr>
              <a:t>得到共</a:t>
            </a:r>
            <a:r>
              <a:rPr lang="en-US" altLang="zh-TW" sz="1600" dirty="0">
                <a:solidFill>
                  <a:schemeClr val="lt1"/>
                </a:solidFill>
                <a:latin typeface="HelveticaNeueLT Pro 35 Th" pitchFamily="34" charset="0"/>
              </a:rPr>
              <a:t> 5</a:t>
            </a:r>
            <a:r>
              <a:rPr lang="zh-TW" altLang="en-US" sz="1600" dirty="0">
                <a:solidFill>
                  <a:schemeClr val="lt1"/>
                </a:solidFill>
                <a:latin typeface="HelveticaNeueLT Pro 35 Th" pitchFamily="34" charset="0"/>
              </a:rPr>
              <a:t> </a:t>
            </a:r>
            <a:r>
              <a:rPr lang="zh-TW" altLang="zh-TW" sz="1600" dirty="0">
                <a:solidFill>
                  <a:schemeClr val="lt1"/>
                </a:solidFill>
                <a:latin typeface="HelveticaNeueLT Pro 35 Th" pitchFamily="34" charset="0"/>
              </a:rPr>
              <a:t>群的</a:t>
            </a:r>
            <a:r>
              <a:rPr lang="en-US" altLang="zh-TW" sz="1600" dirty="0">
                <a:solidFill>
                  <a:schemeClr val="lt1"/>
                </a:solidFill>
                <a:latin typeface="HelveticaNeueLT Pro 35 Th" pitchFamily="34" charset="0"/>
              </a:rPr>
              <a:t> labels</a:t>
            </a:r>
            <a:endParaRPr lang="zh-TW" altLang="zh-TW" sz="1600" dirty="0">
              <a:solidFill>
                <a:schemeClr val="lt1"/>
              </a:solidFill>
              <a:latin typeface="HelveticaNeueLT Pro 35 Th" pitchFamily="34" charset="0"/>
            </a:endParaRPr>
          </a:p>
        </p:txBody>
      </p:sp>
      <p:sp>
        <p:nvSpPr>
          <p:cNvPr id="22" name="圓角矩形 21">
            <a:extLst>
              <a:ext uri="{FF2B5EF4-FFF2-40B4-BE49-F238E27FC236}">
                <a16:creationId xmlns:a16="http://schemas.microsoft.com/office/drawing/2014/main" id="{CCFCBB95-12D5-2942-9B10-FBD768DED9E6}"/>
              </a:ext>
            </a:extLst>
          </p:cNvPr>
          <p:cNvSpPr/>
          <p:nvPr/>
        </p:nvSpPr>
        <p:spPr>
          <a:xfrm>
            <a:off x="8243324" y="1882746"/>
            <a:ext cx="2339737" cy="1223192"/>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1600" dirty="0">
                <a:solidFill>
                  <a:schemeClr val="lt1"/>
                </a:solidFill>
                <a:latin typeface="HelveticaNeueLT Pro 35 Th" pitchFamily="34" charset="0"/>
              </a:rPr>
              <a:t>利用分群完的</a:t>
            </a:r>
            <a:r>
              <a:rPr lang="en-US" altLang="zh-TW" sz="1600" dirty="0">
                <a:solidFill>
                  <a:schemeClr val="lt1"/>
                </a:solidFill>
                <a:latin typeface="HelveticaNeueLT Pro 35 Th" pitchFamily="34" charset="0"/>
              </a:rPr>
              <a:t> labels </a:t>
            </a:r>
            <a:r>
              <a:rPr lang="zh-TW" altLang="zh-TW" sz="1600" dirty="0">
                <a:solidFill>
                  <a:schemeClr val="lt1"/>
                </a:solidFill>
                <a:latin typeface="HelveticaNeueLT Pro 35 Th" pitchFamily="34" charset="0"/>
              </a:rPr>
              <a:t>建置</a:t>
            </a:r>
            <a:r>
              <a:rPr lang="en-US" altLang="zh-TW" sz="1600" dirty="0">
                <a:solidFill>
                  <a:schemeClr val="lt1"/>
                </a:solidFill>
                <a:latin typeface="HelveticaNeueLT Pro 35 Th" pitchFamily="34" charset="0"/>
              </a:rPr>
              <a:t> FNN model</a:t>
            </a:r>
            <a:endParaRPr lang="zh-TW" altLang="zh-TW" sz="1600" dirty="0">
              <a:solidFill>
                <a:schemeClr val="lt1"/>
              </a:solidFill>
              <a:latin typeface="HelveticaNeueLT Pro 35 Th" pitchFamily="34" charset="0"/>
            </a:endParaRPr>
          </a:p>
        </p:txBody>
      </p:sp>
      <p:sp>
        <p:nvSpPr>
          <p:cNvPr id="23" name="圓角矩形 22">
            <a:extLst>
              <a:ext uri="{FF2B5EF4-FFF2-40B4-BE49-F238E27FC236}">
                <a16:creationId xmlns:a16="http://schemas.microsoft.com/office/drawing/2014/main" id="{3F0641EF-EA5A-B244-834E-A7BE663C8EF3}"/>
              </a:ext>
            </a:extLst>
          </p:cNvPr>
          <p:cNvSpPr/>
          <p:nvPr/>
        </p:nvSpPr>
        <p:spPr>
          <a:xfrm>
            <a:off x="1366841" y="4065961"/>
            <a:ext cx="3353324" cy="159149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1600" dirty="0">
                <a:solidFill>
                  <a:schemeClr val="lt1"/>
                </a:solidFill>
                <a:latin typeface="HelveticaNeueLT Pro 35 Th" pitchFamily="34" charset="0"/>
              </a:rPr>
              <a:t>預測未來</a:t>
            </a:r>
            <a:r>
              <a:rPr lang="en-US" altLang="zh-TW" sz="1600" dirty="0">
                <a:latin typeface="HelveticaNeueLT Pro 35 Th" pitchFamily="34" charset="0"/>
              </a:rPr>
              <a:t>1</a:t>
            </a:r>
            <a:r>
              <a:rPr lang="zh-TW" altLang="en-US" sz="1600" dirty="0">
                <a:latin typeface="HelveticaNeueLT Pro 35 Th" pitchFamily="34" charset="0"/>
              </a:rPr>
              <a:t>週</a:t>
            </a:r>
            <a:r>
              <a:rPr lang="zh-TW" altLang="zh-TW" sz="1600" dirty="0">
                <a:solidFill>
                  <a:schemeClr val="lt1"/>
                </a:solidFill>
                <a:latin typeface="HelveticaNeueLT Pro 35 Th" pitchFamily="34" charset="0"/>
              </a:rPr>
              <a:t>的比特幣股價走勢：</a:t>
            </a:r>
            <a:endParaRPr lang="en-US" altLang="zh-TW" sz="1600" dirty="0">
              <a:solidFill>
                <a:schemeClr val="lt1"/>
              </a:solidFill>
              <a:latin typeface="HelveticaNeueLT Pro 35 Th" pitchFamily="34" charset="0"/>
            </a:endParaRPr>
          </a:p>
          <a:p>
            <a:pPr algn="ctr"/>
            <a:r>
              <a:rPr lang="zh-TW" altLang="zh-TW" sz="1600" dirty="0">
                <a:solidFill>
                  <a:schemeClr val="lt1"/>
                </a:solidFill>
                <a:latin typeface="HelveticaNeueLT Pro 35 Th" pitchFamily="34" charset="0"/>
              </a:rPr>
              <a:t>悲觀</a:t>
            </a:r>
            <a:r>
              <a:rPr lang="en-US" altLang="zh-TW" sz="1600" dirty="0">
                <a:solidFill>
                  <a:schemeClr val="lt1"/>
                </a:solidFill>
                <a:latin typeface="HelveticaNeueLT Pro 35 Th" pitchFamily="34" charset="0"/>
              </a:rPr>
              <a:t>/</a:t>
            </a:r>
            <a:r>
              <a:rPr lang="zh-TW" altLang="zh-TW" sz="1600" dirty="0">
                <a:solidFill>
                  <a:schemeClr val="lt1"/>
                </a:solidFill>
                <a:latin typeface="HelveticaNeueLT Pro 35 Th" pitchFamily="34" charset="0"/>
              </a:rPr>
              <a:t>微悲觀</a:t>
            </a:r>
            <a:r>
              <a:rPr lang="en-US" altLang="zh-TW" sz="1600" dirty="0">
                <a:solidFill>
                  <a:schemeClr val="lt1"/>
                </a:solidFill>
                <a:latin typeface="HelveticaNeueLT Pro 35 Th" pitchFamily="34" charset="0"/>
              </a:rPr>
              <a:t>/</a:t>
            </a:r>
            <a:r>
              <a:rPr lang="zh-TW" altLang="zh-TW" sz="1600" dirty="0">
                <a:solidFill>
                  <a:schemeClr val="lt1"/>
                </a:solidFill>
                <a:latin typeface="HelveticaNeueLT Pro 35 Th" pitchFamily="34" charset="0"/>
              </a:rPr>
              <a:t>持平</a:t>
            </a:r>
            <a:r>
              <a:rPr lang="en-US" altLang="zh-TW" sz="1600" dirty="0">
                <a:solidFill>
                  <a:schemeClr val="lt1"/>
                </a:solidFill>
                <a:latin typeface="HelveticaNeueLT Pro 35 Th" pitchFamily="34" charset="0"/>
              </a:rPr>
              <a:t>/</a:t>
            </a:r>
            <a:r>
              <a:rPr lang="zh-TW" altLang="zh-TW" sz="1600" dirty="0">
                <a:solidFill>
                  <a:schemeClr val="lt1"/>
                </a:solidFill>
                <a:latin typeface="HelveticaNeueLT Pro 35 Th" pitchFamily="34" charset="0"/>
              </a:rPr>
              <a:t>微樂觀</a:t>
            </a:r>
            <a:r>
              <a:rPr lang="en-US" altLang="zh-TW" sz="1600" dirty="0">
                <a:solidFill>
                  <a:schemeClr val="lt1"/>
                </a:solidFill>
                <a:latin typeface="HelveticaNeueLT Pro 35 Th" pitchFamily="34" charset="0"/>
              </a:rPr>
              <a:t>/</a:t>
            </a:r>
            <a:r>
              <a:rPr lang="zh-TW" altLang="zh-TW" sz="1600" dirty="0">
                <a:solidFill>
                  <a:schemeClr val="lt1"/>
                </a:solidFill>
                <a:latin typeface="HelveticaNeueLT Pro 35 Th" pitchFamily="34" charset="0"/>
              </a:rPr>
              <a:t>樂觀</a:t>
            </a:r>
          </a:p>
        </p:txBody>
      </p:sp>
      <p:sp>
        <p:nvSpPr>
          <p:cNvPr id="31" name="向右箭號 30">
            <a:extLst>
              <a:ext uri="{FF2B5EF4-FFF2-40B4-BE49-F238E27FC236}">
                <a16:creationId xmlns:a16="http://schemas.microsoft.com/office/drawing/2014/main" id="{54B02FE0-806D-4E4E-848F-708005470B4D}"/>
              </a:ext>
            </a:extLst>
          </p:cNvPr>
          <p:cNvSpPr/>
          <p:nvPr/>
        </p:nvSpPr>
        <p:spPr>
          <a:xfrm>
            <a:off x="729190" y="2385323"/>
            <a:ext cx="280670" cy="271145"/>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32" name="向右箭號 31">
            <a:extLst>
              <a:ext uri="{FF2B5EF4-FFF2-40B4-BE49-F238E27FC236}">
                <a16:creationId xmlns:a16="http://schemas.microsoft.com/office/drawing/2014/main" id="{06A0FBBA-DBFD-9443-85F0-9948E5EBE17D}"/>
              </a:ext>
            </a:extLst>
          </p:cNvPr>
          <p:cNvSpPr/>
          <p:nvPr/>
        </p:nvSpPr>
        <p:spPr>
          <a:xfrm>
            <a:off x="4307284" y="2410686"/>
            <a:ext cx="280670" cy="271145"/>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33" name="向右箭號 32">
            <a:extLst>
              <a:ext uri="{FF2B5EF4-FFF2-40B4-BE49-F238E27FC236}">
                <a16:creationId xmlns:a16="http://schemas.microsoft.com/office/drawing/2014/main" id="{386A1621-8F9F-EB44-ABB9-D8E8EDAE95CD}"/>
              </a:ext>
            </a:extLst>
          </p:cNvPr>
          <p:cNvSpPr/>
          <p:nvPr/>
        </p:nvSpPr>
        <p:spPr>
          <a:xfrm>
            <a:off x="7702437" y="2385323"/>
            <a:ext cx="280670" cy="271145"/>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34" name="向右箭號 33">
            <a:extLst>
              <a:ext uri="{FF2B5EF4-FFF2-40B4-BE49-F238E27FC236}">
                <a16:creationId xmlns:a16="http://schemas.microsoft.com/office/drawing/2014/main" id="{DFCC7955-DEC9-F944-8EBC-285FA9D34016}"/>
              </a:ext>
            </a:extLst>
          </p:cNvPr>
          <p:cNvSpPr/>
          <p:nvPr/>
        </p:nvSpPr>
        <p:spPr>
          <a:xfrm>
            <a:off x="729190" y="4726137"/>
            <a:ext cx="280670" cy="271145"/>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35" name="文字方塊 34">
            <a:extLst>
              <a:ext uri="{FF2B5EF4-FFF2-40B4-BE49-F238E27FC236}">
                <a16:creationId xmlns:a16="http://schemas.microsoft.com/office/drawing/2014/main" id="{13538C28-A84E-FF4C-B820-7916AD29BE7C}"/>
              </a:ext>
            </a:extLst>
          </p:cNvPr>
          <p:cNvSpPr txBox="1"/>
          <p:nvPr/>
        </p:nvSpPr>
        <p:spPr>
          <a:xfrm>
            <a:off x="854027" y="787438"/>
            <a:ext cx="1927131"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流程圖 </a:t>
            </a:r>
            <a:r>
              <a:rPr kumimoji="1" lang="en-US" altLang="zh-TW" sz="2800" dirty="0">
                <a:solidFill>
                  <a:srgbClr val="000000"/>
                </a:solidFill>
                <a:effectLst>
                  <a:outerShdw blurRad="38100" dist="19050" dir="2700000" algn="tl">
                    <a:schemeClr val="dk1">
                      <a:alpha val="40000"/>
                    </a:schemeClr>
                  </a:outerShdw>
                </a:effectLst>
                <a:cs typeface="Times New Roman" panose="02020603050405020304" pitchFamily="18" charset="0"/>
              </a:rPr>
              <a:t>(</a:t>
            </a:r>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續</a:t>
            </a:r>
            <a:r>
              <a:rPr kumimoji="1" lang="en-US" altLang="zh-TW" sz="2800" dirty="0">
                <a:solidFill>
                  <a:srgbClr val="000000"/>
                </a:solidFill>
                <a:effectLst>
                  <a:outerShdw blurRad="38100" dist="19050" dir="2700000" algn="tl">
                    <a:schemeClr val="dk1">
                      <a:alpha val="40000"/>
                    </a:schemeClr>
                  </a:outerShdw>
                </a:effectLst>
                <a:cs typeface="Times New Roman" panose="02020603050405020304" pitchFamily="18" charset="0"/>
              </a:rPr>
              <a:t>)</a:t>
            </a:r>
            <a:endPar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endParaRPr>
          </a:p>
        </p:txBody>
      </p:sp>
      <p:sp>
        <p:nvSpPr>
          <p:cNvPr id="16" name="文字方塊 15">
            <a:extLst>
              <a:ext uri="{FF2B5EF4-FFF2-40B4-BE49-F238E27FC236}">
                <a16:creationId xmlns:a16="http://schemas.microsoft.com/office/drawing/2014/main" id="{68E46769-56D1-4BD8-ABE5-8759B66A79A6}"/>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917280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a:extLst>
              <a:ext uri="{FF2B5EF4-FFF2-40B4-BE49-F238E27FC236}">
                <a16:creationId xmlns:a16="http://schemas.microsoft.com/office/drawing/2014/main" id="{DADFD4DC-482D-1D49-8D5A-080D31D9C599}"/>
              </a:ext>
            </a:extLst>
          </p:cNvPr>
          <p:cNvPicPr>
            <a:picLocks noChangeAspect="1"/>
          </p:cNvPicPr>
          <p:nvPr/>
        </p:nvPicPr>
        <p:blipFill>
          <a:blip r:embed="rId2"/>
          <a:stretch>
            <a:fillRect/>
          </a:stretch>
        </p:blipFill>
        <p:spPr>
          <a:xfrm>
            <a:off x="4628819" y="135323"/>
            <a:ext cx="2686381" cy="787400"/>
          </a:xfrm>
          <a:prstGeom prst="rect">
            <a:avLst/>
          </a:prstGeom>
        </p:spPr>
      </p:pic>
      <p:sp>
        <p:nvSpPr>
          <p:cNvPr id="35" name="文字方塊 34">
            <a:extLst>
              <a:ext uri="{FF2B5EF4-FFF2-40B4-BE49-F238E27FC236}">
                <a16:creationId xmlns:a16="http://schemas.microsoft.com/office/drawing/2014/main" id="{13538C28-A84E-FF4C-B820-7916AD29BE7C}"/>
              </a:ext>
            </a:extLst>
          </p:cNvPr>
          <p:cNvSpPr txBox="1"/>
          <p:nvPr/>
        </p:nvSpPr>
        <p:spPr>
          <a:xfrm>
            <a:off x="1632076" y="781648"/>
            <a:ext cx="1620957" cy="523220"/>
          </a:xfrm>
          <a:prstGeom prst="rect">
            <a:avLst/>
          </a:prstGeom>
          <a:noFill/>
        </p:spPr>
        <p:txBody>
          <a:bodyPr wrap="none" rtlCol="0">
            <a:spAutoFit/>
          </a:bodyPr>
          <a:lstStyle/>
          <a:p>
            <a:r>
              <a:rPr kumimoji="1" lang="zh-TW" altLang="en-US" sz="2800" dirty="0">
                <a:solidFill>
                  <a:srgbClr val="000000"/>
                </a:solidFill>
                <a:effectLst>
                  <a:outerShdw blurRad="38100" dist="19050" dir="2700000" algn="tl">
                    <a:schemeClr val="dk1">
                      <a:alpha val="40000"/>
                    </a:schemeClr>
                  </a:outerShdw>
                </a:effectLst>
                <a:cs typeface="Times New Roman" panose="02020603050405020304" pitchFamily="18" charset="0"/>
              </a:rPr>
              <a:t>時間序列</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623CE6B-E2CF-4945-804E-C225D33FF6EA}"/>
                  </a:ext>
                </a:extLst>
              </p:cNvPr>
              <p:cNvSpPr/>
              <p:nvPr/>
            </p:nvSpPr>
            <p:spPr>
              <a:xfrm>
                <a:off x="2119824" y="1687013"/>
                <a:ext cx="8835045" cy="4201150"/>
              </a:xfrm>
              <a:prstGeom prst="rect">
                <a:avLst/>
              </a:prstGeom>
            </p:spPr>
            <p:txBody>
              <a:bodyPr wrap="square">
                <a:spAutoFit/>
              </a:bodyPr>
              <a:lstStyle/>
              <a:p>
                <a:r>
                  <a:rPr lang="zh-TW" altLang="en-US" b="1" dirty="0"/>
                  <a:t>考慮一</a:t>
                </a:r>
                <a:r>
                  <a:rPr lang="zh-TW" altLang="zh-TW" b="1" dirty="0"/>
                  <a:t>加成模型</a:t>
                </a:r>
                <a:r>
                  <a:rPr lang="en-US" altLang="zh-TW" b="1" dirty="0"/>
                  <a:t> (Additive Decomposition):</a:t>
                </a:r>
              </a:p>
              <a:p>
                <a:endParaRPr lang="zh-TW" altLang="zh-TW" b="1" dirty="0"/>
              </a:p>
              <a:p>
                <a:pPr/>
                <a14:m>
                  <m:oMathPara xmlns:m="http://schemas.openxmlformats.org/officeDocument/2006/math">
                    <m:oMathParaPr>
                      <m:jc m:val="centerGroup"/>
                    </m:oMathParaPr>
                    <m:oMath xmlns:m="http://schemas.openxmlformats.org/officeDocument/2006/math">
                      <m:sSub>
                        <m:sSubPr>
                          <m:ctrlPr>
                            <a:rPr lang="zh-TW" altLang="zh-TW" b="1" i="1">
                              <a:latin typeface="Cambria Math" panose="02040503050406030204" pitchFamily="18" charset="0"/>
                            </a:rPr>
                          </m:ctrlPr>
                        </m:sSubPr>
                        <m:e>
                          <m:r>
                            <a:rPr lang="en-US" altLang="zh-TW" b="1">
                              <a:latin typeface="Cambria Math" panose="02040503050406030204" pitchFamily="18" charset="0"/>
                            </a:rPr>
                            <m:t>𝑋</m:t>
                          </m:r>
                        </m:e>
                        <m:sub>
                          <m:r>
                            <a:rPr lang="en-US" altLang="zh-TW" b="1">
                              <a:latin typeface="Cambria Math" panose="02040503050406030204" pitchFamily="18" charset="0"/>
                            </a:rPr>
                            <m:t>𝑡</m:t>
                          </m:r>
                        </m:sub>
                      </m:sSub>
                      <m:r>
                        <a:rPr lang="en-US" altLang="zh-TW" b="1">
                          <a:latin typeface="Cambria Math" panose="02040503050406030204" pitchFamily="18" charset="0"/>
                        </a:rPr>
                        <m:t>=</m:t>
                      </m:r>
                      <m:sSub>
                        <m:sSubPr>
                          <m:ctrlPr>
                            <a:rPr lang="zh-TW" altLang="zh-TW" b="1" i="1">
                              <a:latin typeface="Cambria Math" panose="02040503050406030204" pitchFamily="18" charset="0"/>
                            </a:rPr>
                          </m:ctrlPr>
                        </m:sSubPr>
                        <m:e>
                          <m:r>
                            <a:rPr lang="en-US" altLang="zh-TW" b="1">
                              <a:latin typeface="Cambria Math" panose="02040503050406030204" pitchFamily="18" charset="0"/>
                            </a:rPr>
                            <m:t>𝑚</m:t>
                          </m:r>
                        </m:e>
                        <m:sub>
                          <m:r>
                            <a:rPr lang="en-US" altLang="zh-TW" b="1">
                              <a:latin typeface="Cambria Math" panose="02040503050406030204" pitchFamily="18" charset="0"/>
                            </a:rPr>
                            <m:t>𝑡</m:t>
                          </m:r>
                        </m:sub>
                      </m:sSub>
                      <m:r>
                        <a:rPr lang="en-US" altLang="zh-TW" b="1">
                          <a:latin typeface="Cambria Math" panose="02040503050406030204" pitchFamily="18" charset="0"/>
                        </a:rPr>
                        <m:t>+</m:t>
                      </m:r>
                      <m:sSub>
                        <m:sSubPr>
                          <m:ctrlPr>
                            <a:rPr lang="zh-TW" altLang="zh-TW" b="1" i="1">
                              <a:latin typeface="Cambria Math" panose="02040503050406030204" pitchFamily="18" charset="0"/>
                            </a:rPr>
                          </m:ctrlPr>
                        </m:sSubPr>
                        <m:e>
                          <m:r>
                            <a:rPr lang="en-US" altLang="zh-TW" b="1">
                              <a:latin typeface="Cambria Math" panose="02040503050406030204" pitchFamily="18" charset="0"/>
                            </a:rPr>
                            <m:t>𝑠</m:t>
                          </m:r>
                        </m:e>
                        <m:sub>
                          <m:r>
                            <a:rPr lang="en-US" altLang="zh-TW" b="1">
                              <a:latin typeface="Cambria Math" panose="02040503050406030204" pitchFamily="18" charset="0"/>
                            </a:rPr>
                            <m:t>𝑡</m:t>
                          </m:r>
                        </m:sub>
                      </m:sSub>
                      <m:r>
                        <a:rPr lang="en-US" altLang="zh-TW" b="1">
                          <a:latin typeface="Cambria Math" panose="02040503050406030204" pitchFamily="18" charset="0"/>
                        </a:rPr>
                        <m:t>+</m:t>
                      </m:r>
                      <m:sSub>
                        <m:sSubPr>
                          <m:ctrlPr>
                            <a:rPr lang="zh-TW" altLang="zh-TW" b="1" i="1">
                              <a:latin typeface="Cambria Math" panose="02040503050406030204" pitchFamily="18" charset="0"/>
                            </a:rPr>
                          </m:ctrlPr>
                        </m:sSubPr>
                        <m:e>
                          <m:r>
                            <a:rPr lang="en-US" altLang="zh-TW" b="1">
                              <a:latin typeface="Cambria Math" panose="02040503050406030204" pitchFamily="18" charset="0"/>
                            </a:rPr>
                            <m:t>𝑐</m:t>
                          </m:r>
                        </m:e>
                        <m:sub>
                          <m:r>
                            <a:rPr lang="en-US" altLang="zh-TW" b="1">
                              <a:latin typeface="Cambria Math" panose="02040503050406030204" pitchFamily="18" charset="0"/>
                            </a:rPr>
                            <m:t>𝑡</m:t>
                          </m:r>
                        </m:sub>
                      </m:sSub>
                      <m:r>
                        <a:rPr lang="en-US" altLang="zh-TW" b="1">
                          <a:latin typeface="Cambria Math" panose="02040503050406030204" pitchFamily="18" charset="0"/>
                        </a:rPr>
                        <m:t>+</m:t>
                      </m:r>
                      <m:sSub>
                        <m:sSubPr>
                          <m:ctrlPr>
                            <a:rPr lang="zh-TW" altLang="zh-TW" b="1" i="1">
                              <a:latin typeface="Cambria Math" panose="02040503050406030204" pitchFamily="18" charset="0"/>
                            </a:rPr>
                          </m:ctrlPr>
                        </m:sSubPr>
                        <m:e>
                          <m:r>
                            <a:rPr lang="en-US" altLang="zh-TW" b="1">
                              <a:latin typeface="Cambria Math" panose="02040503050406030204" pitchFamily="18" charset="0"/>
                            </a:rPr>
                            <m:t>𝜖</m:t>
                          </m:r>
                        </m:e>
                        <m:sub>
                          <m:r>
                            <a:rPr lang="en-US" altLang="zh-TW" b="1">
                              <a:latin typeface="Cambria Math" panose="02040503050406030204" pitchFamily="18" charset="0"/>
                            </a:rPr>
                            <m:t>𝑡</m:t>
                          </m:r>
                        </m:sub>
                      </m:sSub>
                      <m:r>
                        <a:rPr lang="en-US" altLang="zh-TW" b="1">
                          <a:latin typeface="Cambria Math" panose="02040503050406030204" pitchFamily="18" charset="0"/>
                        </a:rPr>
                        <m:t>;  </m:t>
                      </m:r>
                      <m:r>
                        <a:rPr lang="en-US" altLang="zh-TW" b="1">
                          <a:latin typeface="Cambria Math" panose="02040503050406030204" pitchFamily="18" charset="0"/>
                        </a:rPr>
                        <m:t>𝑡</m:t>
                      </m:r>
                      <m:r>
                        <a:rPr lang="en-US" altLang="zh-TW" b="1">
                          <a:latin typeface="Cambria Math" panose="02040503050406030204" pitchFamily="18" charset="0"/>
                        </a:rPr>
                        <m:t>=1,2,3,…</m:t>
                      </m:r>
                    </m:oMath>
                  </m:oMathPara>
                </a14:m>
                <a:endParaRPr lang="en-US" altLang="zh-TW" b="1" dirty="0"/>
              </a:p>
              <a:p>
                <a:endParaRPr lang="zh-TW" altLang="zh-TW" b="1" dirty="0"/>
              </a:p>
              <a:p>
                <a:r>
                  <a:rPr lang="zh-TW" altLang="zh-TW" b="1" dirty="0"/>
                  <a:t>其中</a:t>
                </a:r>
                <a:r>
                  <a:rPr lang="en-US" altLang="zh-TW" b="1" dirty="0"/>
                  <a:t>:</a:t>
                </a:r>
              </a:p>
              <a:p>
                <a:endParaRPr lang="zh-TW" altLang="zh-TW" b="1" dirty="0"/>
              </a:p>
              <a:p>
                <a:pPr algn="ctr"/>
                <a14:m>
                  <m:oMath xmlns:m="http://schemas.openxmlformats.org/officeDocument/2006/math">
                    <m:sSub>
                      <m:sSubPr>
                        <m:ctrlPr>
                          <a:rPr lang="zh-TW" altLang="zh-TW" b="1" i="1">
                            <a:latin typeface="Cambria Math" panose="02040503050406030204" pitchFamily="18" charset="0"/>
                          </a:rPr>
                        </m:ctrlPr>
                      </m:sSubPr>
                      <m:e>
                        <m:r>
                          <a:rPr lang="en-US" altLang="zh-TW" b="1">
                            <a:latin typeface="Cambria Math" panose="02040503050406030204" pitchFamily="18" charset="0"/>
                          </a:rPr>
                          <m:t>𝑋</m:t>
                        </m:r>
                      </m:e>
                      <m:sub>
                        <m:r>
                          <a:rPr lang="en-US" altLang="zh-TW" b="1">
                            <a:latin typeface="Cambria Math" panose="02040503050406030204" pitchFamily="18" charset="0"/>
                          </a:rPr>
                          <m:t>𝑡</m:t>
                        </m:r>
                      </m:sub>
                    </m:sSub>
                    <m:r>
                      <a:rPr lang="en-US" altLang="zh-TW" b="1">
                        <a:latin typeface="Cambria Math" panose="02040503050406030204" pitchFamily="18" charset="0"/>
                      </a:rPr>
                      <m:t>:</m:t>
                    </m:r>
                  </m:oMath>
                </a14:m>
                <a:r>
                  <a:rPr lang="en-US" altLang="zh-TW" b="1" dirty="0"/>
                  <a:t> </a:t>
                </a:r>
                <a:r>
                  <a:rPr lang="zh-TW" altLang="zh-TW" b="1" dirty="0"/>
                  <a:t>觀測值</a:t>
                </a:r>
              </a:p>
              <a:p>
                <a:pPr algn="ctr"/>
                <a14:m>
                  <m:oMath xmlns:m="http://schemas.openxmlformats.org/officeDocument/2006/math">
                    <m:sSub>
                      <m:sSubPr>
                        <m:ctrlPr>
                          <a:rPr lang="zh-TW" altLang="zh-TW" b="1" i="1">
                            <a:latin typeface="Cambria Math" panose="02040503050406030204" pitchFamily="18" charset="0"/>
                          </a:rPr>
                        </m:ctrlPr>
                      </m:sSubPr>
                      <m:e>
                        <m:r>
                          <a:rPr lang="en-US" altLang="zh-TW" b="1">
                            <a:latin typeface="Cambria Math" panose="02040503050406030204" pitchFamily="18" charset="0"/>
                          </a:rPr>
                          <m:t>𝑚</m:t>
                        </m:r>
                      </m:e>
                      <m:sub>
                        <m:r>
                          <a:rPr lang="en-US" altLang="zh-TW" b="1">
                            <a:latin typeface="Cambria Math" panose="02040503050406030204" pitchFamily="18" charset="0"/>
                          </a:rPr>
                          <m:t>𝑡</m:t>
                        </m:r>
                      </m:sub>
                    </m:sSub>
                    <m:r>
                      <a:rPr lang="en-US" altLang="zh-TW" b="1">
                        <a:latin typeface="Cambria Math" panose="02040503050406030204" pitchFamily="18" charset="0"/>
                      </a:rPr>
                      <m:t>:</m:t>
                    </m:r>
                  </m:oMath>
                </a14:m>
                <a:r>
                  <a:rPr lang="en-US" altLang="zh-TW" b="1" dirty="0"/>
                  <a:t> </a:t>
                </a:r>
                <a:r>
                  <a:rPr lang="zh-TW" altLang="zh-TW" b="1" dirty="0"/>
                  <a:t>趨勢</a:t>
                </a:r>
              </a:p>
              <a:p>
                <a:pPr algn="ctr"/>
                <a14:m>
                  <m:oMath xmlns:m="http://schemas.openxmlformats.org/officeDocument/2006/math">
                    <m:sSub>
                      <m:sSubPr>
                        <m:ctrlPr>
                          <a:rPr lang="zh-TW" altLang="zh-TW" b="1" i="1">
                            <a:latin typeface="Cambria Math" panose="02040503050406030204" pitchFamily="18" charset="0"/>
                          </a:rPr>
                        </m:ctrlPr>
                      </m:sSubPr>
                      <m:e>
                        <m:r>
                          <a:rPr lang="en-US" altLang="zh-TW" b="1">
                            <a:latin typeface="Cambria Math" panose="02040503050406030204" pitchFamily="18" charset="0"/>
                          </a:rPr>
                          <m:t>𝑠</m:t>
                        </m:r>
                      </m:e>
                      <m:sub>
                        <m:r>
                          <a:rPr lang="en-US" altLang="zh-TW" b="1">
                            <a:latin typeface="Cambria Math" panose="02040503050406030204" pitchFamily="18" charset="0"/>
                          </a:rPr>
                          <m:t>𝑡</m:t>
                        </m:r>
                      </m:sub>
                    </m:sSub>
                    <m:r>
                      <a:rPr lang="en-US" altLang="zh-TW" b="1">
                        <a:latin typeface="Cambria Math" panose="02040503050406030204" pitchFamily="18" charset="0"/>
                      </a:rPr>
                      <m:t>:</m:t>
                    </m:r>
                  </m:oMath>
                </a14:m>
                <a:r>
                  <a:rPr lang="en-US" altLang="zh-TW" b="1" dirty="0"/>
                  <a:t> </a:t>
                </a:r>
                <a:r>
                  <a:rPr lang="zh-TW" altLang="zh-TW" b="1" dirty="0"/>
                  <a:t>季節循環</a:t>
                </a:r>
              </a:p>
              <a:p>
                <a:pPr algn="ctr"/>
                <a14:m>
                  <m:oMath xmlns:m="http://schemas.openxmlformats.org/officeDocument/2006/math">
                    <m:sSub>
                      <m:sSubPr>
                        <m:ctrlPr>
                          <a:rPr lang="zh-TW" altLang="zh-TW" b="1" i="1">
                            <a:latin typeface="Cambria Math" panose="02040503050406030204" pitchFamily="18" charset="0"/>
                          </a:rPr>
                        </m:ctrlPr>
                      </m:sSubPr>
                      <m:e>
                        <m:r>
                          <a:rPr lang="en-US" altLang="zh-TW" b="1">
                            <a:latin typeface="Cambria Math" panose="02040503050406030204" pitchFamily="18" charset="0"/>
                          </a:rPr>
                          <m:t>𝑐</m:t>
                        </m:r>
                      </m:e>
                      <m:sub>
                        <m:r>
                          <a:rPr lang="en-US" altLang="zh-TW" b="1">
                            <a:latin typeface="Cambria Math" panose="02040503050406030204" pitchFamily="18" charset="0"/>
                          </a:rPr>
                          <m:t>𝑡</m:t>
                        </m:r>
                      </m:sub>
                    </m:sSub>
                    <m:r>
                      <a:rPr lang="en-US" altLang="zh-TW" b="1">
                        <a:latin typeface="Cambria Math" panose="02040503050406030204" pitchFamily="18" charset="0"/>
                      </a:rPr>
                      <m:t>:</m:t>
                    </m:r>
                  </m:oMath>
                </a14:m>
                <a:r>
                  <a:rPr lang="en-US" altLang="zh-TW" b="1" dirty="0"/>
                  <a:t> </a:t>
                </a:r>
                <a:r>
                  <a:rPr lang="zh-TW" altLang="zh-TW" b="1" dirty="0"/>
                  <a:t>短期循環</a:t>
                </a:r>
              </a:p>
              <a:p>
                <a:pPr algn="ctr"/>
                <a14:m>
                  <m:oMath xmlns:m="http://schemas.openxmlformats.org/officeDocument/2006/math">
                    <m:sSub>
                      <m:sSubPr>
                        <m:ctrlPr>
                          <a:rPr lang="zh-TW" altLang="zh-TW" b="1" i="1">
                            <a:latin typeface="Cambria Math" panose="02040503050406030204" pitchFamily="18" charset="0"/>
                          </a:rPr>
                        </m:ctrlPr>
                      </m:sSubPr>
                      <m:e>
                        <m:r>
                          <a:rPr lang="en-US" altLang="zh-TW" b="1">
                            <a:latin typeface="Cambria Math" panose="02040503050406030204" pitchFamily="18" charset="0"/>
                          </a:rPr>
                          <m:t>𝜖</m:t>
                        </m:r>
                      </m:e>
                      <m:sub>
                        <m:r>
                          <a:rPr lang="en-US" altLang="zh-TW" b="1">
                            <a:latin typeface="Cambria Math" panose="02040503050406030204" pitchFamily="18" charset="0"/>
                          </a:rPr>
                          <m:t>𝑡</m:t>
                        </m:r>
                      </m:sub>
                    </m:sSub>
                    <m:r>
                      <a:rPr lang="en-US" altLang="zh-TW" b="1">
                        <a:latin typeface="Cambria Math" panose="02040503050406030204" pitchFamily="18" charset="0"/>
                      </a:rPr>
                      <m:t>:</m:t>
                    </m:r>
                  </m:oMath>
                </a14:m>
                <a:r>
                  <a:rPr lang="en-US" altLang="zh-TW" b="1" dirty="0"/>
                  <a:t> </a:t>
                </a:r>
                <a:r>
                  <a:rPr lang="zh-TW" altLang="zh-TW" b="1" dirty="0"/>
                  <a:t>隨機現象</a:t>
                </a:r>
                <a:endParaRPr lang="en-US" altLang="zh-TW" b="1" dirty="0"/>
              </a:p>
              <a:p>
                <a:pPr algn="ctr"/>
                <a:endParaRPr lang="en-US" altLang="zh-TW" b="1" dirty="0"/>
              </a:p>
              <a:p>
                <a:pPr marL="285750" indent="-285750">
                  <a:buFont typeface="Arial" panose="020B0604020202020204" pitchFamily="34" charset="0"/>
                  <a:buChar char="•"/>
                </a:pPr>
                <a:r>
                  <a:rPr lang="zh-TW" altLang="zh-TW" b="1" dirty="0"/>
                  <a:t>趨勢</a:t>
                </a:r>
                <a14:m>
                  <m:oMath xmlns:m="http://schemas.openxmlformats.org/officeDocument/2006/math">
                    <m:d>
                      <m:dPr>
                        <m:ctrlPr>
                          <a:rPr lang="zh-TW" altLang="zh-TW" b="1" i="1">
                            <a:latin typeface="Cambria Math" panose="02040503050406030204" pitchFamily="18" charset="0"/>
                          </a:rPr>
                        </m:ctrlPr>
                      </m:dPr>
                      <m:e>
                        <m:sSub>
                          <m:sSubPr>
                            <m:ctrlPr>
                              <a:rPr lang="zh-TW" altLang="zh-TW" b="1" i="1">
                                <a:latin typeface="Cambria Math" panose="02040503050406030204" pitchFamily="18" charset="0"/>
                              </a:rPr>
                            </m:ctrlPr>
                          </m:sSubPr>
                          <m:e>
                            <m:r>
                              <a:rPr lang="en-US" altLang="zh-TW" b="1">
                                <a:latin typeface="Cambria Math" panose="02040503050406030204" pitchFamily="18" charset="0"/>
                              </a:rPr>
                              <m:t>𝑚</m:t>
                            </m:r>
                          </m:e>
                          <m:sub>
                            <m:r>
                              <a:rPr lang="en-US" altLang="zh-TW" b="1">
                                <a:latin typeface="Cambria Math" panose="02040503050406030204" pitchFamily="18" charset="0"/>
                              </a:rPr>
                              <m:t>𝑡</m:t>
                            </m:r>
                          </m:sub>
                        </m:sSub>
                      </m:e>
                    </m:d>
                  </m:oMath>
                </a14:m>
                <a:r>
                  <a:rPr lang="zh-TW" altLang="zh-TW" b="1" dirty="0"/>
                  <a:t>與季節循環</a:t>
                </a:r>
                <a14:m>
                  <m:oMath xmlns:m="http://schemas.openxmlformats.org/officeDocument/2006/math">
                    <m:d>
                      <m:dPr>
                        <m:ctrlPr>
                          <a:rPr lang="zh-TW" altLang="zh-TW" b="1" i="1">
                            <a:latin typeface="Cambria Math" panose="02040503050406030204" pitchFamily="18" charset="0"/>
                          </a:rPr>
                        </m:ctrlPr>
                      </m:dPr>
                      <m:e>
                        <m:sSub>
                          <m:sSubPr>
                            <m:ctrlPr>
                              <a:rPr lang="zh-TW" altLang="zh-TW" b="1" i="1">
                                <a:latin typeface="Cambria Math" panose="02040503050406030204" pitchFamily="18" charset="0"/>
                              </a:rPr>
                            </m:ctrlPr>
                          </m:sSubPr>
                          <m:e>
                            <m:r>
                              <a:rPr lang="en-US" altLang="zh-TW" b="1">
                                <a:latin typeface="Cambria Math" panose="02040503050406030204" pitchFamily="18" charset="0"/>
                              </a:rPr>
                              <m:t>𝑠</m:t>
                            </m:r>
                          </m:e>
                          <m:sub>
                            <m:r>
                              <a:rPr lang="en-US" altLang="zh-TW" b="1">
                                <a:latin typeface="Cambria Math" panose="02040503050406030204" pitchFamily="18" charset="0"/>
                              </a:rPr>
                              <m:t>𝑡</m:t>
                            </m:r>
                          </m:sub>
                        </m:sSub>
                      </m:e>
                    </m:d>
                  </m:oMath>
                </a14:m>
                <a:r>
                  <a:rPr lang="zh-TW" altLang="zh-TW" b="1" dirty="0"/>
                  <a:t>通常會造成時間數列的不平穩</a:t>
                </a:r>
                <a:r>
                  <a:rPr lang="en-US" altLang="zh-TW" b="1" dirty="0"/>
                  <a:t>(non-stationary)</a:t>
                </a:r>
              </a:p>
              <a:p>
                <a:pPr marL="285750" indent="-285750">
                  <a:spcBef>
                    <a:spcPts val="1800"/>
                  </a:spcBef>
                  <a:buFont typeface="Arial" panose="020B0604020202020204" pitchFamily="34" charset="0"/>
                  <a:buChar char="•"/>
                </a:pPr>
                <a:r>
                  <a:rPr lang="zh-TW" altLang="zh-TW" b="1" dirty="0"/>
                  <a:t>去除趨勢與季節循環後再使用以上模型對於剩餘的時間效應進行估計</a:t>
                </a:r>
              </a:p>
            </p:txBody>
          </p:sp>
        </mc:Choice>
        <mc:Fallback xmlns="">
          <p:sp>
            <p:nvSpPr>
              <p:cNvPr id="4" name="矩形 3">
                <a:extLst>
                  <a:ext uri="{FF2B5EF4-FFF2-40B4-BE49-F238E27FC236}">
                    <a16:creationId xmlns:a16="http://schemas.microsoft.com/office/drawing/2014/main" id="{D623CE6B-E2CF-4945-804E-C225D33FF6EA}"/>
                  </a:ext>
                </a:extLst>
              </p:cNvPr>
              <p:cNvSpPr>
                <a:spLocks noRot="1" noChangeAspect="1" noMove="1" noResize="1" noEditPoints="1" noAdjustHandles="1" noChangeArrowheads="1" noChangeShapeType="1" noTextEdit="1"/>
              </p:cNvSpPr>
              <p:nvPr/>
            </p:nvSpPr>
            <p:spPr>
              <a:xfrm>
                <a:off x="2119824" y="1687013"/>
                <a:ext cx="8835045" cy="4201150"/>
              </a:xfrm>
              <a:prstGeom prst="rect">
                <a:avLst/>
              </a:prstGeom>
              <a:blipFill>
                <a:blip r:embed="rId3"/>
                <a:stretch>
                  <a:fillRect l="-621" t="-871" b="-1451"/>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1B51DEBE-7CB1-4F01-9F49-AFFA312B9A57}"/>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866633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09A1498-1435-4F19-B716-291EF1951C80}"/>
              </a:ext>
            </a:extLst>
          </p:cNvPr>
          <p:cNvPicPr>
            <a:picLocks noChangeAspect="1"/>
          </p:cNvPicPr>
          <p:nvPr/>
        </p:nvPicPr>
        <p:blipFill>
          <a:blip r:embed="rId2"/>
          <a:stretch>
            <a:fillRect/>
          </a:stretch>
        </p:blipFill>
        <p:spPr>
          <a:xfrm>
            <a:off x="4628819" y="135323"/>
            <a:ext cx="2686381" cy="787400"/>
          </a:xfrm>
          <a:prstGeom prst="rect">
            <a:avLst/>
          </a:prstGeom>
        </p:spPr>
      </p:pic>
      <p:pic>
        <p:nvPicPr>
          <p:cNvPr id="3" name="圖片 2">
            <a:extLst>
              <a:ext uri="{FF2B5EF4-FFF2-40B4-BE49-F238E27FC236}">
                <a16:creationId xmlns:a16="http://schemas.microsoft.com/office/drawing/2014/main" id="{AC978112-7AAB-407C-A73A-BE9494B574F7}"/>
              </a:ext>
            </a:extLst>
          </p:cNvPr>
          <p:cNvPicPr>
            <a:picLocks noChangeAspect="1"/>
          </p:cNvPicPr>
          <p:nvPr/>
        </p:nvPicPr>
        <p:blipFill>
          <a:blip r:embed="rId3"/>
          <a:stretch>
            <a:fillRect/>
          </a:stretch>
        </p:blipFill>
        <p:spPr>
          <a:xfrm>
            <a:off x="2410946" y="679350"/>
            <a:ext cx="6239995" cy="5881963"/>
          </a:xfrm>
          <a:prstGeom prst="rect">
            <a:avLst/>
          </a:prstGeom>
        </p:spPr>
      </p:pic>
      <p:sp>
        <p:nvSpPr>
          <p:cNvPr id="4" name="矩形: 圓角 3">
            <a:extLst>
              <a:ext uri="{FF2B5EF4-FFF2-40B4-BE49-F238E27FC236}">
                <a16:creationId xmlns:a16="http://schemas.microsoft.com/office/drawing/2014/main" id="{1FB5F3D9-5C46-401E-8F7C-971DFC4260F5}"/>
              </a:ext>
            </a:extLst>
          </p:cNvPr>
          <p:cNvSpPr/>
          <p:nvPr/>
        </p:nvSpPr>
        <p:spPr>
          <a:xfrm>
            <a:off x="8928847" y="1021976"/>
            <a:ext cx="1371600" cy="5916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Log(Bitcoin)</a:t>
            </a:r>
            <a:endParaRPr lang="zh-TW" altLang="en-US" dirty="0"/>
          </a:p>
        </p:txBody>
      </p:sp>
      <p:sp>
        <p:nvSpPr>
          <p:cNvPr id="5" name="矩形: 圓角 4">
            <a:extLst>
              <a:ext uri="{FF2B5EF4-FFF2-40B4-BE49-F238E27FC236}">
                <a16:creationId xmlns:a16="http://schemas.microsoft.com/office/drawing/2014/main" id="{1657E65C-89BE-4E77-9757-BC3A9F7394A7}"/>
              </a:ext>
            </a:extLst>
          </p:cNvPr>
          <p:cNvSpPr/>
          <p:nvPr/>
        </p:nvSpPr>
        <p:spPr>
          <a:xfrm>
            <a:off x="8928847" y="2456329"/>
            <a:ext cx="1371600" cy="5916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dirty="0"/>
              <a:t>趨勢</a:t>
            </a:r>
          </a:p>
        </p:txBody>
      </p:sp>
      <p:sp>
        <p:nvSpPr>
          <p:cNvPr id="6" name="矩形: 圓角 5">
            <a:extLst>
              <a:ext uri="{FF2B5EF4-FFF2-40B4-BE49-F238E27FC236}">
                <a16:creationId xmlns:a16="http://schemas.microsoft.com/office/drawing/2014/main" id="{41573983-6647-40E4-BB65-ED55278F558F}"/>
              </a:ext>
            </a:extLst>
          </p:cNvPr>
          <p:cNvSpPr/>
          <p:nvPr/>
        </p:nvSpPr>
        <p:spPr>
          <a:xfrm>
            <a:off x="8928847" y="3998259"/>
            <a:ext cx="1371600" cy="5916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dirty="0"/>
              <a:t>季節循環</a:t>
            </a:r>
          </a:p>
        </p:txBody>
      </p:sp>
      <p:sp>
        <p:nvSpPr>
          <p:cNvPr id="7" name="矩形: 圓角 6">
            <a:extLst>
              <a:ext uri="{FF2B5EF4-FFF2-40B4-BE49-F238E27FC236}">
                <a16:creationId xmlns:a16="http://schemas.microsoft.com/office/drawing/2014/main" id="{0EB4157A-DD4A-47CD-B861-F1D2259FF48C}"/>
              </a:ext>
            </a:extLst>
          </p:cNvPr>
          <p:cNvSpPr/>
          <p:nvPr/>
        </p:nvSpPr>
        <p:spPr>
          <a:xfrm>
            <a:off x="8928847" y="5540189"/>
            <a:ext cx="1371600" cy="5916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dirty="0"/>
              <a:t>短期循環</a:t>
            </a:r>
            <a:r>
              <a:rPr lang="en-US" altLang="zh-TW" dirty="0"/>
              <a:t>+</a:t>
            </a:r>
          </a:p>
          <a:p>
            <a:pPr algn="ctr"/>
            <a:r>
              <a:rPr lang="zh-TW" altLang="en-US" dirty="0"/>
              <a:t>隨機現象</a:t>
            </a:r>
          </a:p>
        </p:txBody>
      </p:sp>
      <p:sp>
        <p:nvSpPr>
          <p:cNvPr id="8" name="文字方塊 7">
            <a:extLst>
              <a:ext uri="{FF2B5EF4-FFF2-40B4-BE49-F238E27FC236}">
                <a16:creationId xmlns:a16="http://schemas.microsoft.com/office/drawing/2014/main" id="{C2459489-7916-4E3F-BFF2-F58463804D14}"/>
              </a:ext>
            </a:extLst>
          </p:cNvPr>
          <p:cNvSpPr txBox="1"/>
          <p:nvPr/>
        </p:nvSpPr>
        <p:spPr>
          <a:xfrm>
            <a:off x="3048000" y="225255"/>
            <a:ext cx="6096000" cy="461665"/>
          </a:xfrm>
          <a:prstGeom prst="rect">
            <a:avLst/>
          </a:prstGeom>
          <a:noFill/>
        </p:spPr>
        <p:txBody>
          <a:bodyPr wrap="square">
            <a:spAutoFit/>
          </a:bodyPr>
          <a:lstStyle/>
          <a:p>
            <a:pPr algn="ctr"/>
            <a:r>
              <a:rPr kumimoji="1" lang="zh-TW" altLang="en-US" sz="2400" dirty="0">
                <a:solidFill>
                  <a:srgbClr val="000000"/>
                </a:solidFill>
                <a:effectLst>
                  <a:outerShdw blurRad="38100" dist="19050" dir="2700000" algn="tl">
                    <a:schemeClr val="dk1">
                      <a:alpha val="40000"/>
                    </a:schemeClr>
                  </a:outerShdw>
                </a:effectLst>
                <a:cs typeface="Times New Roman" panose="02020603050405020304" pitchFamily="18" charset="0"/>
              </a:rPr>
              <a:t>迴歸分析</a:t>
            </a:r>
          </a:p>
        </p:txBody>
      </p:sp>
    </p:spTree>
    <p:extLst>
      <p:ext uri="{BB962C8B-B14F-4D97-AF65-F5344CB8AC3E}">
        <p14:creationId xmlns:p14="http://schemas.microsoft.com/office/powerpoint/2010/main" val="3246643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1553</TotalTime>
  <Words>1311</Words>
  <Application>Microsoft Office PowerPoint</Application>
  <PresentationFormat>寬螢幕</PresentationFormat>
  <Paragraphs>316</Paragraphs>
  <Slides>42</Slides>
  <Notes>0</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42</vt:i4>
      </vt:variant>
    </vt:vector>
  </HeadingPairs>
  <TitlesOfParts>
    <vt:vector size="51" baseType="lpstr">
      <vt:lpstr>等线</vt:lpstr>
      <vt:lpstr>等线 Light</vt:lpstr>
      <vt:lpstr>HelveticaNeueLT Pro 35 Th</vt:lpstr>
      <vt:lpstr>微软雅黑</vt:lpstr>
      <vt:lpstr>Arial</vt:lpstr>
      <vt:lpstr>Calibri</vt:lpstr>
      <vt:lpstr>Cambria Math</vt:lpstr>
      <vt:lpstr>Office 主题​​</vt:lpstr>
      <vt:lpstr>點陣圖影像</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hxj</dc:creator>
  <cp:lastModifiedBy>承志 李</cp:lastModifiedBy>
  <cp:revision>54</cp:revision>
  <dcterms:created xsi:type="dcterms:W3CDTF">2017-06-12T06:58:55Z</dcterms:created>
  <dcterms:modified xsi:type="dcterms:W3CDTF">2022-01-11T13:28:10Z</dcterms:modified>
</cp:coreProperties>
</file>